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62" r:id="rId2"/>
    <p:sldId id="298" r:id="rId3"/>
    <p:sldId id="266" r:id="rId4"/>
    <p:sldId id="294" r:id="rId5"/>
    <p:sldId id="295" r:id="rId6"/>
    <p:sldId id="296" r:id="rId7"/>
    <p:sldId id="297" r:id="rId8"/>
    <p:sldId id="299" r:id="rId9"/>
    <p:sldId id="300" r:id="rId10"/>
    <p:sldId id="263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84" r:id="rId19"/>
    <p:sldId id="285" r:id="rId20"/>
    <p:sldId id="286" r:id="rId21"/>
    <p:sldId id="288" r:id="rId22"/>
    <p:sldId id="289" r:id="rId23"/>
    <p:sldId id="291" r:id="rId24"/>
    <p:sldId id="293" r:id="rId25"/>
  </p:sldIdLst>
  <p:sldSz cx="9144000" cy="5143500" type="screen16x9"/>
  <p:notesSz cx="6858000" cy="9144000"/>
  <p:embeddedFontLst>
    <p:embeddedFont>
      <p:font typeface="LAB디지털" panose="02020603020101020101" pitchFamily="18" charset="-127"/>
      <p:regular r:id="rId27"/>
    </p:embeddedFont>
    <p:embeddedFont>
      <p:font typeface="Rix열정도" panose="00000500000000000000" pitchFamily="2" charset="-127"/>
      <p:regular r:id="rId28"/>
    </p:embeddedFont>
    <p:embeddedFont>
      <p:font typeface="Tmon몬소리 Black" panose="020B0600000101010101" charset="-127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A778"/>
    <a:srgbClr val="3F8A63"/>
    <a:srgbClr val="CBE9BF"/>
    <a:srgbClr val="43B02A"/>
    <a:srgbClr val="F0F0F0"/>
    <a:srgbClr val="FFDA00"/>
    <a:srgbClr val="8ACE7B"/>
    <a:srgbClr val="55C07C"/>
    <a:srgbClr val="61C262"/>
    <a:srgbClr val="5AC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  <p:guide pos="4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1cac8d9-9172-4d6c-9b10-74cb51d57900" providerId="ADAL" clId="{5E0F62D7-5085-4347-BB05-91361129E944}"/>
    <pc:docChg chg="modSld">
      <pc:chgData name=" " userId="f1cac8d9-9172-4d6c-9b10-74cb51d57900" providerId="ADAL" clId="{5E0F62D7-5085-4347-BB05-91361129E944}" dt="2023-11-27T11:55:38.663" v="70" actId="1036"/>
      <pc:docMkLst>
        <pc:docMk/>
      </pc:docMkLst>
      <pc:sldChg chg="modSp">
        <pc:chgData name=" " userId="f1cac8d9-9172-4d6c-9b10-74cb51d57900" providerId="ADAL" clId="{5E0F62D7-5085-4347-BB05-91361129E944}" dt="2023-11-27T11:52:42.886" v="60" actId="1035"/>
        <pc:sldMkLst>
          <pc:docMk/>
          <pc:sldMk cId="1491404549" sldId="288"/>
        </pc:sldMkLst>
        <pc:spChg chg="mod">
          <ac:chgData name=" " userId="f1cac8d9-9172-4d6c-9b10-74cb51d57900" providerId="ADAL" clId="{5E0F62D7-5085-4347-BB05-91361129E944}" dt="2023-11-27T11:48:22.384" v="1" actId="6549"/>
          <ac:spMkLst>
            <pc:docMk/>
            <pc:sldMk cId="1491404549" sldId="288"/>
            <ac:spMk id="12" creationId="{00000000-0000-0000-0000-000000000000}"/>
          </ac:spMkLst>
        </pc:spChg>
        <pc:spChg chg="mod">
          <ac:chgData name=" " userId="f1cac8d9-9172-4d6c-9b10-74cb51d57900" providerId="ADAL" clId="{5E0F62D7-5085-4347-BB05-91361129E944}" dt="2023-11-27T11:52:38.863" v="58" actId="1035"/>
          <ac:spMkLst>
            <pc:docMk/>
            <pc:sldMk cId="1491404549" sldId="288"/>
            <ac:spMk id="74" creationId="{071CB00A-426B-F2CC-9CBD-0A14B9700D13}"/>
          </ac:spMkLst>
        </pc:spChg>
        <pc:grpChg chg="mod">
          <ac:chgData name=" " userId="f1cac8d9-9172-4d6c-9b10-74cb51d57900" providerId="ADAL" clId="{5E0F62D7-5085-4347-BB05-91361129E944}" dt="2023-11-27T11:52:42.886" v="60" actId="1035"/>
          <ac:grpSpMkLst>
            <pc:docMk/>
            <pc:sldMk cId="1491404549" sldId="288"/>
            <ac:grpSpMk id="73" creationId="{E2C8092D-8624-B8C9-E76D-C1A20F66CCC0}"/>
          </ac:grpSpMkLst>
        </pc:grpChg>
      </pc:sldChg>
      <pc:sldChg chg="addSp modSp">
        <pc:chgData name=" " userId="f1cac8d9-9172-4d6c-9b10-74cb51d57900" providerId="ADAL" clId="{5E0F62D7-5085-4347-BB05-91361129E944}" dt="2023-11-27T11:50:58.106" v="10" actId="6549"/>
        <pc:sldMkLst>
          <pc:docMk/>
          <pc:sldMk cId="176902975" sldId="289"/>
        </pc:sldMkLst>
        <pc:spChg chg="mod">
          <ac:chgData name=" " userId="f1cac8d9-9172-4d6c-9b10-74cb51d57900" providerId="ADAL" clId="{5E0F62D7-5085-4347-BB05-91361129E944}" dt="2023-11-27T11:50:58.106" v="10" actId="6549"/>
          <ac:spMkLst>
            <pc:docMk/>
            <pc:sldMk cId="176902975" sldId="289"/>
            <ac:spMk id="14" creationId="{87604E61-BEC1-0879-5239-76241ECA475C}"/>
          </ac:spMkLst>
        </pc:spChg>
        <pc:spChg chg="mod">
          <ac:chgData name=" " userId="f1cac8d9-9172-4d6c-9b10-74cb51d57900" providerId="ADAL" clId="{5E0F62D7-5085-4347-BB05-91361129E944}" dt="2023-11-27T11:49:53.931" v="9" actId="20577"/>
          <ac:spMkLst>
            <pc:docMk/>
            <pc:sldMk cId="176902975" sldId="289"/>
            <ac:spMk id="19" creationId="{CD1A4EF7-128D-4B41-A460-D3282CDC6A17}"/>
          </ac:spMkLst>
        </pc:spChg>
        <pc:grpChg chg="mod">
          <ac:chgData name=" " userId="f1cac8d9-9172-4d6c-9b10-74cb51d57900" providerId="ADAL" clId="{5E0F62D7-5085-4347-BB05-91361129E944}" dt="2023-11-27T11:49:28.191" v="8" actId="1036"/>
          <ac:grpSpMkLst>
            <pc:docMk/>
            <pc:sldMk cId="176902975" sldId="289"/>
            <ac:grpSpMk id="8" creationId="{B881C64D-0AAD-1148-4DE2-A2190E3336EB}"/>
          </ac:grpSpMkLst>
        </pc:grpChg>
        <pc:grpChg chg="mod">
          <ac:chgData name=" " userId="f1cac8d9-9172-4d6c-9b10-74cb51d57900" providerId="ADAL" clId="{5E0F62D7-5085-4347-BB05-91361129E944}" dt="2023-11-27T11:49:28.191" v="8" actId="1036"/>
          <ac:grpSpMkLst>
            <pc:docMk/>
            <pc:sldMk cId="176902975" sldId="289"/>
            <ac:grpSpMk id="11" creationId="{2066BF68-7152-6166-C926-017CD459804C}"/>
          </ac:grpSpMkLst>
        </pc:grpChg>
        <pc:grpChg chg="add mod">
          <ac:chgData name=" " userId="f1cac8d9-9172-4d6c-9b10-74cb51d57900" providerId="ADAL" clId="{5E0F62D7-5085-4347-BB05-91361129E944}" dt="2023-11-27T11:49:21.831" v="3" actId="1076"/>
          <ac:grpSpMkLst>
            <pc:docMk/>
            <pc:sldMk cId="176902975" sldId="289"/>
            <ac:grpSpMk id="18" creationId="{9A952780-813B-4AA1-ABCF-BF2D26C02815}"/>
          </ac:grpSpMkLst>
        </pc:grpChg>
      </pc:sldChg>
      <pc:sldChg chg="modSp">
        <pc:chgData name=" " userId="f1cac8d9-9172-4d6c-9b10-74cb51d57900" providerId="ADAL" clId="{5E0F62D7-5085-4347-BB05-91361129E944}" dt="2023-11-27T11:55:38.663" v="70" actId="1036"/>
        <pc:sldMkLst>
          <pc:docMk/>
          <pc:sldMk cId="529520344" sldId="291"/>
        </pc:sldMkLst>
        <pc:spChg chg="mod">
          <ac:chgData name=" " userId="f1cac8d9-9172-4d6c-9b10-74cb51d57900" providerId="ADAL" clId="{5E0F62D7-5085-4347-BB05-91361129E944}" dt="2023-11-27T11:55:38.663" v="70" actId="1036"/>
          <ac:spMkLst>
            <pc:docMk/>
            <pc:sldMk cId="529520344" sldId="291"/>
            <ac:spMk id="22" creationId="{A12A1F49-194D-ED03-E430-9640FE1FF0E7}"/>
          </ac:spMkLst>
        </pc:spChg>
        <pc:spChg chg="mod">
          <ac:chgData name=" " userId="f1cac8d9-9172-4d6c-9b10-74cb51d57900" providerId="ADAL" clId="{5E0F62D7-5085-4347-BB05-91361129E944}" dt="2023-11-27T11:54:37.111" v="61" actId="20577"/>
          <ac:spMkLst>
            <pc:docMk/>
            <pc:sldMk cId="529520344" sldId="291"/>
            <ac:spMk id="23" creationId="{7152B97E-E6C7-3C8C-91EE-A9FAA4443187}"/>
          </ac:spMkLst>
        </pc:spChg>
        <pc:spChg chg="mod">
          <ac:chgData name=" " userId="f1cac8d9-9172-4d6c-9b10-74cb51d57900" providerId="ADAL" clId="{5E0F62D7-5085-4347-BB05-91361129E944}" dt="2023-11-27T11:55:12.903" v="67" actId="1036"/>
          <ac:spMkLst>
            <pc:docMk/>
            <pc:sldMk cId="529520344" sldId="291"/>
            <ac:spMk id="24" creationId="{6EB56CF6-CB63-F278-0B24-E56A47ADD859}"/>
          </ac:spMkLst>
        </pc:spChg>
        <pc:spChg chg="mod">
          <ac:chgData name=" " userId="f1cac8d9-9172-4d6c-9b10-74cb51d57900" providerId="ADAL" clId="{5E0F62D7-5085-4347-BB05-91361129E944}" dt="2023-11-27T11:55:17.294" v="69" actId="1036"/>
          <ac:spMkLst>
            <pc:docMk/>
            <pc:sldMk cId="529520344" sldId="291"/>
            <ac:spMk id="25" creationId="{6381763F-68AE-5A5E-718F-D06528BC20EF}"/>
          </ac:spMkLst>
        </pc:spChg>
      </pc:sldChg>
    </pc:docChg>
  </pc:docChgLst>
  <pc:docChgLst>
    <pc:chgData name="강환수" userId="f1cac8d9-9172-4d6c-9b10-74cb51d57900" providerId="ADAL" clId="{A6579BBD-869E-424D-8951-AF702F893F61}"/>
    <pc:docChg chg="modSld">
      <pc:chgData name="강환수" userId="f1cac8d9-9172-4d6c-9b10-74cb51d57900" providerId="ADAL" clId="{A6579BBD-869E-424D-8951-AF702F893F61}" dt="2023-11-27T10:14:48.993" v="3" actId="6549"/>
      <pc:docMkLst>
        <pc:docMk/>
      </pc:docMkLst>
      <pc:sldChg chg="modSp">
        <pc:chgData name="강환수" userId="f1cac8d9-9172-4d6c-9b10-74cb51d57900" providerId="ADAL" clId="{A6579BBD-869E-424D-8951-AF702F893F61}" dt="2023-11-27T10:14:48.993" v="3" actId="6549"/>
        <pc:sldMkLst>
          <pc:docMk/>
          <pc:sldMk cId="2281239284" sldId="293"/>
        </pc:sldMkLst>
        <pc:spChg chg="mod">
          <ac:chgData name="강환수" userId="f1cac8d9-9172-4d6c-9b10-74cb51d57900" providerId="ADAL" clId="{A6579BBD-869E-424D-8951-AF702F893F61}" dt="2023-11-27T10:14:48.993" v="3" actId="6549"/>
          <ac:spMkLst>
            <pc:docMk/>
            <pc:sldMk cId="2281239284" sldId="293"/>
            <ac:spMk id="15" creationId="{35544715-63FC-7212-D482-46D6F6CE3E8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2.5</c:v>
                </c:pt>
                <c:pt idx="1">
                  <c:v>3</c:v>
                </c:pt>
                <c:pt idx="2">
                  <c:v>3</c:v>
                </c:pt>
                <c:pt idx="3">
                  <c:v>3.3</c:v>
                </c:pt>
                <c:pt idx="4">
                  <c:v>2.9</c:v>
                </c:pt>
                <c:pt idx="5">
                  <c:v>2.7</c:v>
                </c:pt>
                <c:pt idx="6">
                  <c:v>2.5</c:v>
                </c:pt>
                <c:pt idx="7">
                  <c:v>2.2999999999999998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6-491A-974E-8F059CC71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7961631"/>
        <c:axId val="1262232655"/>
      </c:lineChart>
      <c:catAx>
        <c:axId val="1407961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2232655"/>
        <c:crosses val="autoZero"/>
        <c:auto val="1"/>
        <c:lblAlgn val="ctr"/>
        <c:lblOffset val="100"/>
        <c:noMultiLvlLbl val="0"/>
      </c:catAx>
      <c:valAx>
        <c:axId val="1262232655"/>
        <c:scaling>
          <c:orientation val="minMax"/>
          <c:max val="4"/>
        </c:scaling>
        <c:delete val="0"/>
        <c:axPos val="l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2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7961631"/>
        <c:crosses val="autoZero"/>
        <c:crossBetween val="between"/>
      </c:valAx>
      <c:spPr>
        <a:noFill/>
        <a:ln w="19050" cap="flat" cmpd="sng">
          <a:noFill/>
          <a:round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3D3D6-9D48-4F56-9697-B5574F963AAE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8CE7CC8B-FA06-4BC0-BC0F-B39430E25EA5}">
      <dgm:prSet phldrT="[텍스트]"/>
      <dgm:spPr>
        <a:solidFill>
          <a:srgbClr val="4DA778"/>
        </a:solidFill>
      </dgm:spPr>
      <dgm:t>
        <a:bodyPr/>
        <a:lstStyle/>
        <a:p>
          <a:pPr latinLnBrk="1"/>
          <a:r>
            <a:rPr lang="ko-KR" altLang="en-US" dirty="0"/>
            <a:t>지혜</a:t>
          </a:r>
          <a:r>
            <a:rPr lang="en-US" altLang="ko-KR" dirty="0"/>
            <a:t>(Wisdom)</a:t>
          </a:r>
          <a:endParaRPr lang="ko-KR" altLang="en-US" dirty="0"/>
        </a:p>
      </dgm:t>
    </dgm:pt>
    <dgm:pt modelId="{D0570B20-A4E2-44D0-BE3C-1B8FB13AB04E}" type="parTrans" cxnId="{211EA2C8-D0A8-43F7-A3BB-CD2680DF300C}">
      <dgm:prSet/>
      <dgm:spPr/>
      <dgm:t>
        <a:bodyPr/>
        <a:lstStyle/>
        <a:p>
          <a:pPr latinLnBrk="1"/>
          <a:endParaRPr lang="ko-KR" altLang="en-US"/>
        </a:p>
      </dgm:t>
    </dgm:pt>
    <dgm:pt modelId="{F2AC4C03-3CE4-48D6-962C-C2524A2DD289}" type="sibTrans" cxnId="{211EA2C8-D0A8-43F7-A3BB-CD2680DF300C}">
      <dgm:prSet/>
      <dgm:spPr/>
      <dgm:t>
        <a:bodyPr/>
        <a:lstStyle/>
        <a:p>
          <a:pPr latinLnBrk="1"/>
          <a:endParaRPr lang="ko-KR" altLang="en-US"/>
        </a:p>
      </dgm:t>
    </dgm:pt>
    <dgm:pt modelId="{332A1B85-3C8D-4F9C-BC67-0DFB40BF38ED}">
      <dgm:prSet phldrT="[텍스트]"/>
      <dgm:spPr>
        <a:solidFill>
          <a:srgbClr val="4DA778"/>
        </a:solidFill>
      </dgm:spPr>
      <dgm:t>
        <a:bodyPr/>
        <a:lstStyle/>
        <a:p>
          <a:pPr latinLnBrk="1"/>
          <a:r>
            <a:rPr lang="ko-KR" altLang="en-US" dirty="0"/>
            <a:t>지식</a:t>
          </a:r>
          <a:r>
            <a:rPr lang="en-US" altLang="ko-KR" dirty="0"/>
            <a:t>(Knowledge)</a:t>
          </a:r>
          <a:endParaRPr lang="ko-KR" altLang="en-US" dirty="0"/>
        </a:p>
      </dgm:t>
    </dgm:pt>
    <dgm:pt modelId="{7BBD7192-3D0C-4BB1-B293-D669FDDEAE1A}" type="parTrans" cxnId="{2A3D1CB0-8B4C-42AF-A192-3E76BF481800}">
      <dgm:prSet/>
      <dgm:spPr/>
      <dgm:t>
        <a:bodyPr/>
        <a:lstStyle/>
        <a:p>
          <a:pPr latinLnBrk="1"/>
          <a:endParaRPr lang="ko-KR" altLang="en-US"/>
        </a:p>
      </dgm:t>
    </dgm:pt>
    <dgm:pt modelId="{2D0E97C8-65A2-49A4-810A-349DF3B275C9}" type="sibTrans" cxnId="{2A3D1CB0-8B4C-42AF-A192-3E76BF481800}">
      <dgm:prSet/>
      <dgm:spPr/>
      <dgm:t>
        <a:bodyPr/>
        <a:lstStyle/>
        <a:p>
          <a:pPr latinLnBrk="1"/>
          <a:endParaRPr lang="ko-KR" altLang="en-US"/>
        </a:p>
      </dgm:t>
    </dgm:pt>
    <dgm:pt modelId="{DD0370E1-348E-497F-A919-E19D5F851E9C}">
      <dgm:prSet phldrT="[텍스트]"/>
      <dgm:spPr>
        <a:solidFill>
          <a:srgbClr val="4DA778"/>
        </a:solidFill>
      </dgm:spPr>
      <dgm:t>
        <a:bodyPr/>
        <a:lstStyle/>
        <a:p>
          <a:pPr latinLnBrk="1"/>
          <a:r>
            <a:rPr lang="ko-KR" altLang="en-US" dirty="0"/>
            <a:t>정보</a:t>
          </a:r>
          <a:endParaRPr lang="en-US" altLang="ko-KR" dirty="0"/>
        </a:p>
        <a:p>
          <a:pPr latinLnBrk="1"/>
          <a:r>
            <a:rPr lang="en-US" altLang="ko-KR" dirty="0"/>
            <a:t>(Information)</a:t>
          </a:r>
          <a:endParaRPr lang="ko-KR" altLang="en-US" dirty="0"/>
        </a:p>
      </dgm:t>
    </dgm:pt>
    <dgm:pt modelId="{57D40584-2FCB-4D81-BE85-2CD7FEA27B71}" type="parTrans" cxnId="{F85CEC11-F70E-444C-B33E-939435F8EE1D}">
      <dgm:prSet/>
      <dgm:spPr/>
      <dgm:t>
        <a:bodyPr/>
        <a:lstStyle/>
        <a:p>
          <a:pPr latinLnBrk="1"/>
          <a:endParaRPr lang="ko-KR" altLang="en-US"/>
        </a:p>
      </dgm:t>
    </dgm:pt>
    <dgm:pt modelId="{75735038-68E3-4D44-9CA1-338FAF1F187A}" type="sibTrans" cxnId="{F85CEC11-F70E-444C-B33E-939435F8EE1D}">
      <dgm:prSet/>
      <dgm:spPr/>
      <dgm:t>
        <a:bodyPr/>
        <a:lstStyle/>
        <a:p>
          <a:pPr latinLnBrk="1"/>
          <a:endParaRPr lang="ko-KR" altLang="en-US"/>
        </a:p>
      </dgm:t>
    </dgm:pt>
    <dgm:pt modelId="{D4F760E1-2AE8-4850-8CC4-E7AD80A2DF95}">
      <dgm:prSet phldrT="[텍스트]"/>
      <dgm:spPr>
        <a:solidFill>
          <a:srgbClr val="4DA778"/>
        </a:solidFill>
      </dgm:spPr>
      <dgm:t>
        <a:bodyPr/>
        <a:lstStyle/>
        <a:p>
          <a:pPr latinLnBrk="1"/>
          <a:r>
            <a:rPr lang="ko-KR" altLang="en-US" dirty="0"/>
            <a:t>사실 혹은 환경</a:t>
          </a:r>
          <a:endParaRPr lang="en-US" altLang="ko-KR" dirty="0"/>
        </a:p>
        <a:p>
          <a:pPr latinLnBrk="1"/>
          <a:r>
            <a:rPr lang="en-US" altLang="ko-KR" dirty="0"/>
            <a:t>(Fact or Environment)</a:t>
          </a:r>
          <a:endParaRPr lang="ko-KR" altLang="en-US" dirty="0"/>
        </a:p>
      </dgm:t>
    </dgm:pt>
    <dgm:pt modelId="{6ABEC2D6-5CCD-43A8-BD46-C8B5E5FBBB1B}" type="parTrans" cxnId="{4F1CD239-4DB9-4EE4-BEC0-8F30BF1612BB}">
      <dgm:prSet/>
      <dgm:spPr/>
      <dgm:t>
        <a:bodyPr/>
        <a:lstStyle/>
        <a:p>
          <a:pPr latinLnBrk="1"/>
          <a:endParaRPr lang="ko-KR" altLang="en-US"/>
        </a:p>
      </dgm:t>
    </dgm:pt>
    <dgm:pt modelId="{93218AB8-F39B-4642-AB08-C0E97E23BB13}" type="sibTrans" cxnId="{4F1CD239-4DB9-4EE4-BEC0-8F30BF1612BB}">
      <dgm:prSet/>
      <dgm:spPr/>
      <dgm:t>
        <a:bodyPr/>
        <a:lstStyle/>
        <a:p>
          <a:pPr latinLnBrk="1"/>
          <a:endParaRPr lang="ko-KR" altLang="en-US"/>
        </a:p>
      </dgm:t>
    </dgm:pt>
    <dgm:pt modelId="{BAF4C638-E170-4609-A7F7-691456B5C03B}">
      <dgm:prSet phldrT="[텍스트]"/>
      <dgm:spPr>
        <a:solidFill>
          <a:srgbClr val="4DA778"/>
        </a:solidFill>
      </dgm:spPr>
      <dgm:t>
        <a:bodyPr/>
        <a:lstStyle/>
        <a:p>
          <a:pPr latinLnBrk="1"/>
          <a:r>
            <a:rPr lang="ko-KR" altLang="en-US" dirty="0"/>
            <a:t>데이터</a:t>
          </a:r>
          <a:endParaRPr lang="en-US" altLang="ko-KR" dirty="0"/>
        </a:p>
        <a:p>
          <a:pPr latinLnBrk="1"/>
          <a:r>
            <a:rPr lang="en-US" altLang="ko-KR" dirty="0"/>
            <a:t>(Data)</a:t>
          </a:r>
          <a:endParaRPr lang="ko-KR" altLang="en-US" dirty="0"/>
        </a:p>
      </dgm:t>
    </dgm:pt>
    <dgm:pt modelId="{B946F055-E1F1-465C-B528-905585D58D9C}" type="parTrans" cxnId="{01A90874-70A4-45D6-B6A5-B994223091BA}">
      <dgm:prSet/>
      <dgm:spPr/>
      <dgm:t>
        <a:bodyPr/>
        <a:lstStyle/>
        <a:p>
          <a:pPr latinLnBrk="1"/>
          <a:endParaRPr lang="ko-KR" altLang="en-US"/>
        </a:p>
      </dgm:t>
    </dgm:pt>
    <dgm:pt modelId="{E472A96F-8F36-40C8-AB3E-21E51835101D}" type="sibTrans" cxnId="{01A90874-70A4-45D6-B6A5-B994223091BA}">
      <dgm:prSet/>
      <dgm:spPr/>
      <dgm:t>
        <a:bodyPr/>
        <a:lstStyle/>
        <a:p>
          <a:pPr latinLnBrk="1"/>
          <a:endParaRPr lang="ko-KR" altLang="en-US"/>
        </a:p>
      </dgm:t>
    </dgm:pt>
    <dgm:pt modelId="{64F295E2-9B00-4D23-A02E-8DDEA5028E88}" type="pres">
      <dgm:prSet presAssocID="{0023D3D6-9D48-4F56-9697-B5574F963AAE}" presName="Name0" presStyleCnt="0">
        <dgm:presLayoutVars>
          <dgm:dir/>
          <dgm:animLvl val="lvl"/>
          <dgm:resizeHandles val="exact"/>
        </dgm:presLayoutVars>
      </dgm:prSet>
      <dgm:spPr/>
    </dgm:pt>
    <dgm:pt modelId="{BA6A71C7-A57F-403C-BE7F-A08387BBACEA}" type="pres">
      <dgm:prSet presAssocID="{8CE7CC8B-FA06-4BC0-BC0F-B39430E25EA5}" presName="Name8" presStyleCnt="0"/>
      <dgm:spPr/>
    </dgm:pt>
    <dgm:pt modelId="{F9F1068E-4359-4526-B2F0-38B9C814485A}" type="pres">
      <dgm:prSet presAssocID="{8CE7CC8B-FA06-4BC0-BC0F-B39430E25EA5}" presName="level" presStyleLbl="node1" presStyleIdx="0" presStyleCnt="5">
        <dgm:presLayoutVars>
          <dgm:chMax val="1"/>
          <dgm:bulletEnabled val="1"/>
        </dgm:presLayoutVars>
      </dgm:prSet>
      <dgm:spPr/>
    </dgm:pt>
    <dgm:pt modelId="{3520F97F-7871-4736-AF26-DEA550E7C03C}" type="pres">
      <dgm:prSet presAssocID="{8CE7CC8B-FA06-4BC0-BC0F-B39430E25E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0E3B032-2900-405C-AEBA-C3C58852C4D7}" type="pres">
      <dgm:prSet presAssocID="{332A1B85-3C8D-4F9C-BC67-0DFB40BF38ED}" presName="Name8" presStyleCnt="0"/>
      <dgm:spPr/>
    </dgm:pt>
    <dgm:pt modelId="{540C7B92-DD46-452F-93DF-8A8B9ABBA2B1}" type="pres">
      <dgm:prSet presAssocID="{332A1B85-3C8D-4F9C-BC67-0DFB40BF38ED}" presName="level" presStyleLbl="node1" presStyleIdx="1" presStyleCnt="5">
        <dgm:presLayoutVars>
          <dgm:chMax val="1"/>
          <dgm:bulletEnabled val="1"/>
        </dgm:presLayoutVars>
      </dgm:prSet>
      <dgm:spPr/>
    </dgm:pt>
    <dgm:pt modelId="{59C83EAD-7396-466E-825A-A860B66FFB30}" type="pres">
      <dgm:prSet presAssocID="{332A1B85-3C8D-4F9C-BC67-0DFB40BF38E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D7D0D98-7B99-4AF4-A481-B4CBD55D72D1}" type="pres">
      <dgm:prSet presAssocID="{DD0370E1-348E-497F-A919-E19D5F851E9C}" presName="Name8" presStyleCnt="0"/>
      <dgm:spPr/>
    </dgm:pt>
    <dgm:pt modelId="{15952D08-090A-47DB-B00C-14F53360A69E}" type="pres">
      <dgm:prSet presAssocID="{DD0370E1-348E-497F-A919-E19D5F851E9C}" presName="level" presStyleLbl="node1" presStyleIdx="2" presStyleCnt="5">
        <dgm:presLayoutVars>
          <dgm:chMax val="1"/>
          <dgm:bulletEnabled val="1"/>
        </dgm:presLayoutVars>
      </dgm:prSet>
      <dgm:spPr/>
    </dgm:pt>
    <dgm:pt modelId="{BD660F1C-B8F1-4515-B725-C989B65242CF}" type="pres">
      <dgm:prSet presAssocID="{DD0370E1-348E-497F-A919-E19D5F851E9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1BF0E-E9DC-487A-A4D2-9393D8017B4D}" type="pres">
      <dgm:prSet presAssocID="{BAF4C638-E170-4609-A7F7-691456B5C03B}" presName="Name8" presStyleCnt="0"/>
      <dgm:spPr/>
    </dgm:pt>
    <dgm:pt modelId="{53B4BD9E-E27A-4EF6-B226-6AEE286A4012}" type="pres">
      <dgm:prSet presAssocID="{BAF4C638-E170-4609-A7F7-691456B5C03B}" presName="level" presStyleLbl="node1" presStyleIdx="3" presStyleCnt="5">
        <dgm:presLayoutVars>
          <dgm:chMax val="1"/>
          <dgm:bulletEnabled val="1"/>
        </dgm:presLayoutVars>
      </dgm:prSet>
      <dgm:spPr/>
    </dgm:pt>
    <dgm:pt modelId="{03948E5A-8581-44C8-878C-FFD37A1FB87D}" type="pres">
      <dgm:prSet presAssocID="{BAF4C638-E170-4609-A7F7-691456B5C03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AADD17-9631-4195-A219-32F55B9690E9}" type="pres">
      <dgm:prSet presAssocID="{D4F760E1-2AE8-4850-8CC4-E7AD80A2DF95}" presName="Name8" presStyleCnt="0"/>
      <dgm:spPr/>
    </dgm:pt>
    <dgm:pt modelId="{EB971FA7-8A8C-4A47-9A89-B12B7F0C05EB}" type="pres">
      <dgm:prSet presAssocID="{D4F760E1-2AE8-4850-8CC4-E7AD80A2DF95}" presName="level" presStyleLbl="node1" presStyleIdx="4" presStyleCnt="5">
        <dgm:presLayoutVars>
          <dgm:chMax val="1"/>
          <dgm:bulletEnabled val="1"/>
        </dgm:presLayoutVars>
      </dgm:prSet>
      <dgm:spPr/>
    </dgm:pt>
    <dgm:pt modelId="{4218B3FD-8526-4483-92E7-AD350128C80C}" type="pres">
      <dgm:prSet presAssocID="{D4F760E1-2AE8-4850-8CC4-E7AD80A2DF9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E87ED00-F070-4653-909A-7B9C079100B9}" type="presOf" srcId="{BAF4C638-E170-4609-A7F7-691456B5C03B}" destId="{03948E5A-8581-44C8-878C-FFD37A1FB87D}" srcOrd="1" destOrd="0" presId="urn:microsoft.com/office/officeart/2005/8/layout/pyramid1"/>
    <dgm:cxn modelId="{8575A110-E168-4573-ABFD-7C7AF4E1F9EB}" type="presOf" srcId="{BAF4C638-E170-4609-A7F7-691456B5C03B}" destId="{53B4BD9E-E27A-4EF6-B226-6AEE286A4012}" srcOrd="0" destOrd="0" presId="urn:microsoft.com/office/officeart/2005/8/layout/pyramid1"/>
    <dgm:cxn modelId="{F85CEC11-F70E-444C-B33E-939435F8EE1D}" srcId="{0023D3D6-9D48-4F56-9697-B5574F963AAE}" destId="{DD0370E1-348E-497F-A919-E19D5F851E9C}" srcOrd="2" destOrd="0" parTransId="{57D40584-2FCB-4D81-BE85-2CD7FEA27B71}" sibTransId="{75735038-68E3-4D44-9CA1-338FAF1F187A}"/>
    <dgm:cxn modelId="{B194FB13-BBE3-415C-B48E-AF2D70D5D91C}" type="presOf" srcId="{332A1B85-3C8D-4F9C-BC67-0DFB40BF38ED}" destId="{59C83EAD-7396-466E-825A-A860B66FFB30}" srcOrd="1" destOrd="0" presId="urn:microsoft.com/office/officeart/2005/8/layout/pyramid1"/>
    <dgm:cxn modelId="{8CA22226-01B1-4E86-BA25-FA61A177AEAB}" type="presOf" srcId="{DD0370E1-348E-497F-A919-E19D5F851E9C}" destId="{15952D08-090A-47DB-B00C-14F53360A69E}" srcOrd="0" destOrd="0" presId="urn:microsoft.com/office/officeart/2005/8/layout/pyramid1"/>
    <dgm:cxn modelId="{4F1CD239-4DB9-4EE4-BEC0-8F30BF1612BB}" srcId="{0023D3D6-9D48-4F56-9697-B5574F963AAE}" destId="{D4F760E1-2AE8-4850-8CC4-E7AD80A2DF95}" srcOrd="4" destOrd="0" parTransId="{6ABEC2D6-5CCD-43A8-BD46-C8B5E5FBBB1B}" sibTransId="{93218AB8-F39B-4642-AB08-C0E97E23BB13}"/>
    <dgm:cxn modelId="{01A90874-70A4-45D6-B6A5-B994223091BA}" srcId="{0023D3D6-9D48-4F56-9697-B5574F963AAE}" destId="{BAF4C638-E170-4609-A7F7-691456B5C03B}" srcOrd="3" destOrd="0" parTransId="{B946F055-E1F1-465C-B528-905585D58D9C}" sibTransId="{E472A96F-8F36-40C8-AB3E-21E51835101D}"/>
    <dgm:cxn modelId="{565B9788-18D9-42BF-8544-7A7214AC8CC6}" type="presOf" srcId="{DD0370E1-348E-497F-A919-E19D5F851E9C}" destId="{BD660F1C-B8F1-4515-B725-C989B65242CF}" srcOrd="1" destOrd="0" presId="urn:microsoft.com/office/officeart/2005/8/layout/pyramid1"/>
    <dgm:cxn modelId="{B50C798B-B833-4587-B3C6-0A7B71010732}" type="presOf" srcId="{8CE7CC8B-FA06-4BC0-BC0F-B39430E25EA5}" destId="{3520F97F-7871-4736-AF26-DEA550E7C03C}" srcOrd="1" destOrd="0" presId="urn:microsoft.com/office/officeart/2005/8/layout/pyramid1"/>
    <dgm:cxn modelId="{E0FF1FAE-1B1C-4AD3-A9DA-44C0AADEDBCD}" type="presOf" srcId="{D4F760E1-2AE8-4850-8CC4-E7AD80A2DF95}" destId="{4218B3FD-8526-4483-92E7-AD350128C80C}" srcOrd="1" destOrd="0" presId="urn:microsoft.com/office/officeart/2005/8/layout/pyramid1"/>
    <dgm:cxn modelId="{2A3D1CB0-8B4C-42AF-A192-3E76BF481800}" srcId="{0023D3D6-9D48-4F56-9697-B5574F963AAE}" destId="{332A1B85-3C8D-4F9C-BC67-0DFB40BF38ED}" srcOrd="1" destOrd="0" parTransId="{7BBD7192-3D0C-4BB1-B293-D669FDDEAE1A}" sibTransId="{2D0E97C8-65A2-49A4-810A-349DF3B275C9}"/>
    <dgm:cxn modelId="{E37DAFBA-C6F4-42F1-900D-2B22C51C0113}" type="presOf" srcId="{8CE7CC8B-FA06-4BC0-BC0F-B39430E25EA5}" destId="{F9F1068E-4359-4526-B2F0-38B9C814485A}" srcOrd="0" destOrd="0" presId="urn:microsoft.com/office/officeart/2005/8/layout/pyramid1"/>
    <dgm:cxn modelId="{CD8828C1-F402-4FF0-8FE3-34E20DABFE97}" type="presOf" srcId="{D4F760E1-2AE8-4850-8CC4-E7AD80A2DF95}" destId="{EB971FA7-8A8C-4A47-9A89-B12B7F0C05EB}" srcOrd="0" destOrd="0" presId="urn:microsoft.com/office/officeart/2005/8/layout/pyramid1"/>
    <dgm:cxn modelId="{211EA2C8-D0A8-43F7-A3BB-CD2680DF300C}" srcId="{0023D3D6-9D48-4F56-9697-B5574F963AAE}" destId="{8CE7CC8B-FA06-4BC0-BC0F-B39430E25EA5}" srcOrd="0" destOrd="0" parTransId="{D0570B20-A4E2-44D0-BE3C-1B8FB13AB04E}" sibTransId="{F2AC4C03-3CE4-48D6-962C-C2524A2DD289}"/>
    <dgm:cxn modelId="{E412DFD8-C679-4B0E-AD12-94E10E1C9C0F}" type="presOf" srcId="{0023D3D6-9D48-4F56-9697-B5574F963AAE}" destId="{64F295E2-9B00-4D23-A02E-8DDEA5028E88}" srcOrd="0" destOrd="0" presId="urn:microsoft.com/office/officeart/2005/8/layout/pyramid1"/>
    <dgm:cxn modelId="{0D68D6E1-2AED-4241-834E-F65C9EAE5171}" type="presOf" srcId="{332A1B85-3C8D-4F9C-BC67-0DFB40BF38ED}" destId="{540C7B92-DD46-452F-93DF-8A8B9ABBA2B1}" srcOrd="0" destOrd="0" presId="urn:microsoft.com/office/officeart/2005/8/layout/pyramid1"/>
    <dgm:cxn modelId="{0C1DFD48-22FF-4055-80CB-C2902E892A4C}" type="presParOf" srcId="{64F295E2-9B00-4D23-A02E-8DDEA5028E88}" destId="{BA6A71C7-A57F-403C-BE7F-A08387BBACEA}" srcOrd="0" destOrd="0" presId="urn:microsoft.com/office/officeart/2005/8/layout/pyramid1"/>
    <dgm:cxn modelId="{7C8E382D-5F68-4ACB-83BD-997AC45C70BD}" type="presParOf" srcId="{BA6A71C7-A57F-403C-BE7F-A08387BBACEA}" destId="{F9F1068E-4359-4526-B2F0-38B9C814485A}" srcOrd="0" destOrd="0" presId="urn:microsoft.com/office/officeart/2005/8/layout/pyramid1"/>
    <dgm:cxn modelId="{EF460284-9FA6-480A-AB15-54001BC3772B}" type="presParOf" srcId="{BA6A71C7-A57F-403C-BE7F-A08387BBACEA}" destId="{3520F97F-7871-4736-AF26-DEA550E7C03C}" srcOrd="1" destOrd="0" presId="urn:microsoft.com/office/officeart/2005/8/layout/pyramid1"/>
    <dgm:cxn modelId="{EFD3CF9C-C008-4219-ACD9-6A73437A81D6}" type="presParOf" srcId="{64F295E2-9B00-4D23-A02E-8DDEA5028E88}" destId="{D0E3B032-2900-405C-AEBA-C3C58852C4D7}" srcOrd="1" destOrd="0" presId="urn:microsoft.com/office/officeart/2005/8/layout/pyramid1"/>
    <dgm:cxn modelId="{1B934757-F7EA-4A44-A53F-9194DCDB370F}" type="presParOf" srcId="{D0E3B032-2900-405C-AEBA-C3C58852C4D7}" destId="{540C7B92-DD46-452F-93DF-8A8B9ABBA2B1}" srcOrd="0" destOrd="0" presId="urn:microsoft.com/office/officeart/2005/8/layout/pyramid1"/>
    <dgm:cxn modelId="{C88DB153-FED9-4056-98DE-4E11DD8CCD67}" type="presParOf" srcId="{D0E3B032-2900-405C-AEBA-C3C58852C4D7}" destId="{59C83EAD-7396-466E-825A-A860B66FFB30}" srcOrd="1" destOrd="0" presId="urn:microsoft.com/office/officeart/2005/8/layout/pyramid1"/>
    <dgm:cxn modelId="{34870961-7FA5-4FC3-818E-97AB7229021B}" type="presParOf" srcId="{64F295E2-9B00-4D23-A02E-8DDEA5028E88}" destId="{CD7D0D98-7B99-4AF4-A481-B4CBD55D72D1}" srcOrd="2" destOrd="0" presId="urn:microsoft.com/office/officeart/2005/8/layout/pyramid1"/>
    <dgm:cxn modelId="{81BBF979-EB9C-47D5-8F37-E4D9910CC66B}" type="presParOf" srcId="{CD7D0D98-7B99-4AF4-A481-B4CBD55D72D1}" destId="{15952D08-090A-47DB-B00C-14F53360A69E}" srcOrd="0" destOrd="0" presId="urn:microsoft.com/office/officeart/2005/8/layout/pyramid1"/>
    <dgm:cxn modelId="{68332648-ADBA-4D9C-A0E9-46A46E14E75E}" type="presParOf" srcId="{CD7D0D98-7B99-4AF4-A481-B4CBD55D72D1}" destId="{BD660F1C-B8F1-4515-B725-C989B65242CF}" srcOrd="1" destOrd="0" presId="urn:microsoft.com/office/officeart/2005/8/layout/pyramid1"/>
    <dgm:cxn modelId="{EE704D4A-3D65-4BD4-8126-F68179BC9435}" type="presParOf" srcId="{64F295E2-9B00-4D23-A02E-8DDEA5028E88}" destId="{FE91BF0E-E9DC-487A-A4D2-9393D8017B4D}" srcOrd="3" destOrd="0" presId="urn:microsoft.com/office/officeart/2005/8/layout/pyramid1"/>
    <dgm:cxn modelId="{37D474D0-DA1F-4ECD-BDD3-91AAB00E15A9}" type="presParOf" srcId="{FE91BF0E-E9DC-487A-A4D2-9393D8017B4D}" destId="{53B4BD9E-E27A-4EF6-B226-6AEE286A4012}" srcOrd="0" destOrd="0" presId="urn:microsoft.com/office/officeart/2005/8/layout/pyramid1"/>
    <dgm:cxn modelId="{CF6D300B-6E17-415C-BA02-C0E3564308F8}" type="presParOf" srcId="{FE91BF0E-E9DC-487A-A4D2-9393D8017B4D}" destId="{03948E5A-8581-44C8-878C-FFD37A1FB87D}" srcOrd="1" destOrd="0" presId="urn:microsoft.com/office/officeart/2005/8/layout/pyramid1"/>
    <dgm:cxn modelId="{A69D6120-006D-46A8-9E55-9334321394C4}" type="presParOf" srcId="{64F295E2-9B00-4D23-A02E-8DDEA5028E88}" destId="{29AADD17-9631-4195-A219-32F55B9690E9}" srcOrd="4" destOrd="0" presId="urn:microsoft.com/office/officeart/2005/8/layout/pyramid1"/>
    <dgm:cxn modelId="{ED280FA9-F84F-46AB-A231-AD910DE274E5}" type="presParOf" srcId="{29AADD17-9631-4195-A219-32F55B9690E9}" destId="{EB971FA7-8A8C-4A47-9A89-B12B7F0C05EB}" srcOrd="0" destOrd="0" presId="urn:microsoft.com/office/officeart/2005/8/layout/pyramid1"/>
    <dgm:cxn modelId="{49F21C7A-EA4D-401E-B0CC-F9FF92BA07A9}" type="presParOf" srcId="{29AADD17-9631-4195-A219-32F55B9690E9}" destId="{4218B3FD-8526-4483-92E7-AD350128C80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1068E-4359-4526-B2F0-38B9C814485A}">
      <dsp:nvSpPr>
        <dsp:cNvPr id="0" name=""/>
        <dsp:cNvSpPr/>
      </dsp:nvSpPr>
      <dsp:spPr>
        <a:xfrm>
          <a:off x="1582456" y="0"/>
          <a:ext cx="791228" cy="728461"/>
        </a:xfrm>
        <a:prstGeom prst="trapezoid">
          <a:avLst>
            <a:gd name="adj" fmla="val 54308"/>
          </a:avLst>
        </a:prstGeom>
        <a:solidFill>
          <a:srgbClr val="4DA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지혜</a:t>
          </a:r>
          <a:r>
            <a:rPr lang="en-US" altLang="ko-KR" sz="1400" kern="1200" dirty="0"/>
            <a:t>(Wisdom)</a:t>
          </a:r>
          <a:endParaRPr lang="ko-KR" altLang="en-US" sz="1400" kern="1200" dirty="0"/>
        </a:p>
      </dsp:txBody>
      <dsp:txXfrm>
        <a:off x="1582456" y="0"/>
        <a:ext cx="791228" cy="728461"/>
      </dsp:txXfrm>
    </dsp:sp>
    <dsp:sp modelId="{540C7B92-DD46-452F-93DF-8A8B9ABBA2B1}">
      <dsp:nvSpPr>
        <dsp:cNvPr id="0" name=""/>
        <dsp:cNvSpPr/>
      </dsp:nvSpPr>
      <dsp:spPr>
        <a:xfrm>
          <a:off x="1186842" y="728461"/>
          <a:ext cx="1582456" cy="728461"/>
        </a:xfrm>
        <a:prstGeom prst="trapezoid">
          <a:avLst>
            <a:gd name="adj" fmla="val 54308"/>
          </a:avLst>
        </a:prstGeom>
        <a:solidFill>
          <a:srgbClr val="4DA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지식</a:t>
          </a:r>
          <a:r>
            <a:rPr lang="en-US" altLang="ko-KR" sz="1400" kern="1200" dirty="0"/>
            <a:t>(Knowledge)</a:t>
          </a:r>
          <a:endParaRPr lang="ko-KR" altLang="en-US" sz="1400" kern="1200" dirty="0"/>
        </a:p>
      </dsp:txBody>
      <dsp:txXfrm>
        <a:off x="1463772" y="728461"/>
        <a:ext cx="1028596" cy="728461"/>
      </dsp:txXfrm>
    </dsp:sp>
    <dsp:sp modelId="{15952D08-090A-47DB-B00C-14F53360A69E}">
      <dsp:nvSpPr>
        <dsp:cNvPr id="0" name=""/>
        <dsp:cNvSpPr/>
      </dsp:nvSpPr>
      <dsp:spPr>
        <a:xfrm>
          <a:off x="791228" y="1456922"/>
          <a:ext cx="2373685" cy="728461"/>
        </a:xfrm>
        <a:prstGeom prst="trapezoid">
          <a:avLst>
            <a:gd name="adj" fmla="val 54308"/>
          </a:avLst>
        </a:prstGeom>
        <a:solidFill>
          <a:srgbClr val="4DA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정보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(Information)</a:t>
          </a:r>
          <a:endParaRPr lang="ko-KR" altLang="en-US" sz="1400" kern="1200" dirty="0"/>
        </a:p>
      </dsp:txBody>
      <dsp:txXfrm>
        <a:off x="1206623" y="1456922"/>
        <a:ext cx="1542895" cy="728461"/>
      </dsp:txXfrm>
    </dsp:sp>
    <dsp:sp modelId="{53B4BD9E-E27A-4EF6-B226-6AEE286A4012}">
      <dsp:nvSpPr>
        <dsp:cNvPr id="0" name=""/>
        <dsp:cNvSpPr/>
      </dsp:nvSpPr>
      <dsp:spPr>
        <a:xfrm>
          <a:off x="395614" y="2185383"/>
          <a:ext cx="3164913" cy="728461"/>
        </a:xfrm>
        <a:prstGeom prst="trapezoid">
          <a:avLst>
            <a:gd name="adj" fmla="val 54308"/>
          </a:avLst>
        </a:prstGeom>
        <a:solidFill>
          <a:srgbClr val="4DA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데이터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(Data)</a:t>
          </a:r>
          <a:endParaRPr lang="ko-KR" altLang="en-US" sz="1400" kern="1200" dirty="0"/>
        </a:p>
      </dsp:txBody>
      <dsp:txXfrm>
        <a:off x="949474" y="2185383"/>
        <a:ext cx="2057193" cy="728461"/>
      </dsp:txXfrm>
    </dsp:sp>
    <dsp:sp modelId="{EB971FA7-8A8C-4A47-9A89-B12B7F0C05EB}">
      <dsp:nvSpPr>
        <dsp:cNvPr id="0" name=""/>
        <dsp:cNvSpPr/>
      </dsp:nvSpPr>
      <dsp:spPr>
        <a:xfrm>
          <a:off x="0" y="2913844"/>
          <a:ext cx="3956142" cy="728461"/>
        </a:xfrm>
        <a:prstGeom prst="trapezoid">
          <a:avLst>
            <a:gd name="adj" fmla="val 54308"/>
          </a:avLst>
        </a:prstGeom>
        <a:solidFill>
          <a:srgbClr val="4DA7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사실 혹은 환경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(Fact or Environment)</a:t>
          </a:r>
          <a:endParaRPr lang="ko-KR" altLang="en-US" sz="1400" kern="1200" dirty="0"/>
        </a:p>
      </dsp:txBody>
      <dsp:txXfrm>
        <a:off x="692324" y="2913844"/>
        <a:ext cx="2571492" cy="72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534DB-0AFC-4D68-A2A9-BF7458826F83}" type="datetimeFigureOut">
              <a:rPr lang="ko-KR" altLang="en-US" smtClean="0"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F5239-F496-4C8A-8BDA-D1B48D1941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0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casio\매\2023_작업\04. [모션파크]동양미래대_오픈소스_ppt\02.프로토\데이터분석\intro_b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asio\매\2023_작업\04. [모션파크]동양미래대_오픈소스_ppt\02.프로토\데이터분석\intro_obj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asio\매\2023_작업\04. [모션파크]동양미래대_오픈소스_ppt\02.프로토\데이터분석\intro_txt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FB29C0AB-B3F6-7917-17A8-0B3F8AAB8185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6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io\매\2023_작업\04. [모션파크]동양미래대_오픈소스_ppt\07.UI시안\학습목표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0" y="-6573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학습개요</a:t>
            </a:r>
            <a:r>
              <a:rPr lang="ko-KR" altLang="en-US" sz="1800" spc="300" dirty="0">
                <a:solidFill>
                  <a:schemeClr val="bg1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와 </a:t>
            </a:r>
            <a:r>
              <a:rPr lang="ko-KR" altLang="en-US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학습목표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E3708B9-9C53-7FF1-4C55-9AC3D71A4633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5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casio\매\2023_작업\04. [모션파크]동양미래대_깃과깃허브\07.UI시안\시안\icon\정리.emf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r="18232"/>
          <a:stretch/>
        </p:blipFill>
        <p:spPr bwMode="auto">
          <a:xfrm>
            <a:off x="0" y="280766"/>
            <a:ext cx="9144000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/>
          <a:stretch/>
        </p:blipFill>
        <p:spPr bwMode="auto">
          <a:xfrm>
            <a:off x="0" y="280765"/>
            <a:ext cx="9139471" cy="48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717" y="280766"/>
            <a:ext cx="8666036" cy="48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188" b="22182"/>
          <a:stretch/>
        </p:blipFill>
        <p:spPr bwMode="auto">
          <a:xfrm>
            <a:off x="-1" y="-6221"/>
            <a:ext cx="9144001" cy="514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69ACF5F-7799-F368-1D9B-9F1A5AF1F88A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69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95016" y="-372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강의 소개</a:t>
            </a: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B78F6001-B4E5-F49E-1ADD-768C65857B8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78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48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01.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95016" y="-3720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분석이란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70F4535E-D041-4060-3909-55382C53DA57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241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02.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빅데이터와 분석 방법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5206115-7DDF-EBCE-8A04-279E7070C276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-657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03. </a:t>
            </a:r>
            <a:endParaRPr lang="en-US" altLang="ko-KR" sz="18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44363" y="-3720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정보의 진화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0072E81A-5745-375C-65A8-DDA364C81913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661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asio\매\2023_작업\04. [모션파크]동양미래대_오픈소스_ppt\07.UI시안\학습정리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0" y="-65734"/>
            <a:ext cx="132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00" dirty="0">
                <a:solidFill>
                  <a:schemeClr val="accent3"/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Summary</a:t>
            </a:r>
            <a:endParaRPr lang="en-US" altLang="ko-KR" sz="1800" spc="300" dirty="0">
              <a:solidFill>
                <a:schemeClr val="bg1"/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E6526E-B064-C091-BC08-A075FB29B2CD}"/>
              </a:ext>
            </a:extLst>
          </p:cNvPr>
          <p:cNvSpPr txBox="1">
            <a:spLocks/>
          </p:cNvSpPr>
          <p:nvPr userDrawn="1"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B72C6-CC3A-49A8-9F83-AC7B14FE63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267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Users\casio\매\2023_작업\04. [모션파크]동양미래대_오픈소스_ppt\02.프로토\데이터분석\bg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7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7524328" y="64316"/>
            <a:ext cx="1512168" cy="181233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-6890"/>
            <a:ext cx="6732588" cy="287470"/>
          </a:xfrm>
          <a:prstGeom prst="rect">
            <a:avLst/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043056" y="-6890"/>
            <a:ext cx="2233275" cy="287470"/>
            <a:chOff x="-4581525" y="1349375"/>
            <a:chExt cx="9385300" cy="1208088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581525" y="1349375"/>
              <a:ext cx="8272463" cy="1208088"/>
            </a:xfrm>
            <a:custGeom>
              <a:avLst/>
              <a:gdLst>
                <a:gd name="T0" fmla="*/ 15633 w 15633"/>
                <a:gd name="T1" fmla="*/ 2284 h 2284"/>
                <a:gd name="T2" fmla="*/ 0 w 15633"/>
                <a:gd name="T3" fmla="*/ 2284 h 2284"/>
                <a:gd name="T4" fmla="*/ 0 w 15633"/>
                <a:gd name="T5" fmla="*/ 0 h 2284"/>
                <a:gd name="T6" fmla="*/ 14372 w 15633"/>
                <a:gd name="T7" fmla="*/ 0 h 2284"/>
                <a:gd name="T8" fmla="*/ 15633 w 15633"/>
                <a:gd name="T9" fmla="*/ 2284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3" h="2284">
                  <a:moveTo>
                    <a:pt x="15633" y="2284"/>
                  </a:moveTo>
                  <a:lnTo>
                    <a:pt x="0" y="2284"/>
                  </a:lnTo>
                  <a:lnTo>
                    <a:pt x="0" y="0"/>
                  </a:lnTo>
                  <a:lnTo>
                    <a:pt x="14372" y="0"/>
                  </a:lnTo>
                  <a:lnTo>
                    <a:pt x="15633" y="2284"/>
                  </a:lnTo>
                  <a:close/>
                </a:path>
              </a:pathLst>
            </a:custGeom>
            <a:solidFill>
              <a:srgbClr val="1B1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3187700" y="1349375"/>
              <a:ext cx="957263" cy="1208088"/>
            </a:xfrm>
            <a:custGeom>
              <a:avLst/>
              <a:gdLst>
                <a:gd name="T0" fmla="*/ 0 w 1809"/>
                <a:gd name="T1" fmla="*/ 0 h 2284"/>
                <a:gd name="T2" fmla="*/ 548 w 1809"/>
                <a:gd name="T3" fmla="*/ 0 h 2284"/>
                <a:gd name="T4" fmla="*/ 1809 w 1809"/>
                <a:gd name="T5" fmla="*/ 2284 h 2284"/>
                <a:gd name="T6" fmla="*/ 1262 w 1809"/>
                <a:gd name="T7" fmla="*/ 2284 h 2284"/>
                <a:gd name="T8" fmla="*/ 0 w 1809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9" h="2284">
                  <a:moveTo>
                    <a:pt x="0" y="0"/>
                  </a:moveTo>
                  <a:lnTo>
                    <a:pt x="548" y="0"/>
                  </a:lnTo>
                  <a:lnTo>
                    <a:pt x="1809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3635375" y="1349375"/>
              <a:ext cx="885825" cy="1208088"/>
            </a:xfrm>
            <a:custGeom>
              <a:avLst/>
              <a:gdLst>
                <a:gd name="T0" fmla="*/ 0 w 1673"/>
                <a:gd name="T1" fmla="*/ 0 h 2284"/>
                <a:gd name="T2" fmla="*/ 413 w 1673"/>
                <a:gd name="T3" fmla="*/ 0 h 2284"/>
                <a:gd name="T4" fmla="*/ 1673 w 1673"/>
                <a:gd name="T5" fmla="*/ 2284 h 2284"/>
                <a:gd name="T6" fmla="*/ 1261 w 1673"/>
                <a:gd name="T7" fmla="*/ 2284 h 2284"/>
                <a:gd name="T8" fmla="*/ 0 w 1673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3" h="2284">
                  <a:moveTo>
                    <a:pt x="0" y="0"/>
                  </a:moveTo>
                  <a:lnTo>
                    <a:pt x="413" y="0"/>
                  </a:lnTo>
                  <a:lnTo>
                    <a:pt x="1673" y="2284"/>
                  </a:lnTo>
                  <a:lnTo>
                    <a:pt x="1261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4025900" y="1349375"/>
              <a:ext cx="777875" cy="1208088"/>
            </a:xfrm>
            <a:custGeom>
              <a:avLst/>
              <a:gdLst>
                <a:gd name="T0" fmla="*/ 0 w 1468"/>
                <a:gd name="T1" fmla="*/ 0 h 2284"/>
                <a:gd name="T2" fmla="*/ 208 w 1468"/>
                <a:gd name="T3" fmla="*/ 0 h 2284"/>
                <a:gd name="T4" fmla="*/ 1468 w 1468"/>
                <a:gd name="T5" fmla="*/ 2284 h 2284"/>
                <a:gd name="T6" fmla="*/ 1262 w 1468"/>
                <a:gd name="T7" fmla="*/ 2284 h 2284"/>
                <a:gd name="T8" fmla="*/ 0 w 1468"/>
                <a:gd name="T9" fmla="*/ 0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8" h="2284">
                  <a:moveTo>
                    <a:pt x="0" y="0"/>
                  </a:moveTo>
                  <a:lnTo>
                    <a:pt x="208" y="0"/>
                  </a:lnTo>
                  <a:lnTo>
                    <a:pt x="1468" y="2284"/>
                  </a:lnTo>
                  <a:lnTo>
                    <a:pt x="1262" y="2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56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0" r:id="rId3"/>
    <p:sldLayoutId id="2147483655" r:id="rId4"/>
    <p:sldLayoutId id="2147483659" r:id="rId5"/>
    <p:sldLayoutId id="2147483649" r:id="rId6"/>
    <p:sldLayoutId id="2147483657" r:id="rId7"/>
    <p:sldLayoutId id="2147483658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emf"/><Relationship Id="rId3" Type="http://schemas.openxmlformats.org/officeDocument/2006/relationships/image" Target="../media/image14.wmf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5.emf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emf"/><Relationship Id="rId7" Type="http://schemas.openxmlformats.org/officeDocument/2006/relationships/image" Target="../media/image30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4.wmf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15.emf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wmf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549610" y="2787774"/>
            <a:ext cx="6044781" cy="504056"/>
          </a:xfrm>
          <a:prstGeom prst="roundRect">
            <a:avLst>
              <a:gd name="adj" fmla="val 50000"/>
            </a:avLst>
          </a:prstGeom>
          <a:solidFill>
            <a:srgbClr val="1B1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Lecture 01.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강의 소개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2346" y="3670920"/>
            <a:ext cx="45393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인공지능소프트웨어학과</a:t>
            </a:r>
            <a:r>
              <a:rPr lang="ko-KR" altLang="en-US" sz="1300" dirty="0">
                <a:ln w="18415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  <a:r>
              <a:rPr lang="ko-KR" altLang="en-US" sz="1500" dirty="0" err="1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김준휘</a:t>
            </a:r>
            <a:r>
              <a:rPr lang="ko-KR" altLang="en-US" sz="15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교수</a:t>
            </a:r>
            <a:endParaRPr lang="en-US" altLang="ko-KR" sz="1500" dirty="0">
              <a:ln w="18415" cmpd="sng">
                <a:noFill/>
                <a:prstDash val="solid"/>
              </a:ln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6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6157" y="1692414"/>
            <a:ext cx="4233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분석이란</a:t>
            </a:r>
            <a:r>
              <a:rPr lang="en-US" altLang="ko-KR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383" y="1044342"/>
            <a:ext cx="1850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01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1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6"/>
            <a:ext cx="386516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23330" y="1294783"/>
            <a:ext cx="7565094" cy="553998"/>
            <a:chOff x="823330" y="1344996"/>
            <a:chExt cx="7565094" cy="553998"/>
          </a:xfrm>
        </p:grpSpPr>
        <p:pic>
          <p:nvPicPr>
            <p:cNvPr id="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65055" y="1344996"/>
              <a:ext cx="74233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특히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오늘날 비즈니스 부문에서 데이터 분석은 의사 결정을 더 과학적으로 만들어주고 </a:t>
              </a:r>
              <a:br>
                <a:rPr lang="ko-KR" altLang="en-US" sz="1500" dirty="0"/>
              </a:br>
              <a:r>
                <a:rPr lang="ko-KR" altLang="en-US" sz="1500" dirty="0"/>
                <a:t>비즈니스를 더 효율적으로 운영할 수 있도록 도와주는 역할을 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3218" y="733610"/>
            <a:ext cx="7984790" cy="584775"/>
            <a:chOff x="543218" y="792459"/>
            <a:chExt cx="7984790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7814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데이터로부터 유용한 정보를 발굴하고 결론 내용을 알리며 의사결정을 지원하는 것을 목표로 </a:t>
              </a:r>
              <a:br>
                <a:rPr lang="ko-KR" altLang="en-US" sz="1600" dirty="0">
                  <a:latin typeface="+mn-ea"/>
                </a:rPr>
              </a:br>
              <a:r>
                <a:rPr lang="ko-KR" altLang="en-US" sz="1600" dirty="0">
                  <a:latin typeface="+mn-ea"/>
                </a:rPr>
                <a:t>데이터를 정리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변환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모델링하는 과정 </a:t>
              </a:r>
              <a:r>
                <a:rPr lang="en-US" altLang="ko-KR" sz="1600" dirty="0">
                  <a:latin typeface="+mn-ea"/>
                </a:rPr>
                <a:t>(from Wikipedia)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분석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(Data Analysis)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C200408-03D7-DB95-2ABE-B185A5FEA003}"/>
              </a:ext>
            </a:extLst>
          </p:cNvPr>
          <p:cNvGrpSpPr/>
          <p:nvPr/>
        </p:nvGrpSpPr>
        <p:grpSpPr>
          <a:xfrm>
            <a:off x="406695" y="1937772"/>
            <a:ext cx="8477259" cy="2363821"/>
            <a:chOff x="749030" y="3054485"/>
            <a:chExt cx="8477259" cy="2363821"/>
          </a:xfrm>
        </p:grpSpPr>
        <p:pic>
          <p:nvPicPr>
            <p:cNvPr id="10" name="그래픽 9" descr="가로 막대형 차트">
              <a:extLst>
                <a:ext uri="{FF2B5EF4-FFF2-40B4-BE49-F238E27FC236}">
                  <a16:creationId xmlns:a16="http://schemas.microsoft.com/office/drawing/2014/main" id="{DE33B3E1-84B9-D894-B031-05271ED16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5774" y="3664909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통계">
              <a:extLst>
                <a:ext uri="{FF2B5EF4-FFF2-40B4-BE49-F238E27FC236}">
                  <a16:creationId xmlns:a16="http://schemas.microsoft.com/office/drawing/2014/main" id="{49A8A396-7AEA-D9F6-FC6E-638993C4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29574" y="3566934"/>
              <a:ext cx="914400" cy="914400"/>
            </a:xfrm>
            <a:prstGeom prst="rect">
              <a:avLst/>
            </a:prstGeom>
          </p:spPr>
        </p:pic>
        <p:pic>
          <p:nvPicPr>
            <p:cNvPr id="12" name="그래픽 11" descr="원형 차트">
              <a:extLst>
                <a:ext uri="{FF2B5EF4-FFF2-40B4-BE49-F238E27FC236}">
                  <a16:creationId xmlns:a16="http://schemas.microsoft.com/office/drawing/2014/main" id="{A4E4B72D-040A-FC63-6061-B8EC7CD9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08711" y="4380433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B364A-F92D-F59F-432B-108BF9B83FF5}"/>
                </a:ext>
              </a:extLst>
            </p:cNvPr>
            <p:cNvSpPr txBox="1"/>
            <p:nvPr/>
          </p:nvSpPr>
          <p:spPr>
            <a:xfrm>
              <a:off x="907922" y="4073403"/>
              <a:ext cx="771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(Data)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14" name="그래픽 13" descr="문서">
              <a:extLst>
                <a:ext uri="{FF2B5EF4-FFF2-40B4-BE49-F238E27FC236}">
                  <a16:creationId xmlns:a16="http://schemas.microsoft.com/office/drawing/2014/main" id="{FEA794C5-59A0-8D34-2E34-0FE3CE172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2266" y="3939368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57530F-849E-148E-B553-D1827234E808}"/>
                </a:ext>
              </a:extLst>
            </p:cNvPr>
            <p:cNvSpPr txBox="1"/>
            <p:nvPr/>
          </p:nvSpPr>
          <p:spPr>
            <a:xfrm>
              <a:off x="6439722" y="4073403"/>
              <a:ext cx="10663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의사결정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(Decision</a:t>
              </a: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Making)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CC6A9-EB0E-89BB-2A27-73AFFD6D8628}"/>
                </a:ext>
              </a:extLst>
            </p:cNvPr>
            <p:cNvSpPr txBox="1"/>
            <p:nvPr/>
          </p:nvSpPr>
          <p:spPr>
            <a:xfrm>
              <a:off x="8287058" y="4073403"/>
              <a:ext cx="939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행동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(Action)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44BDE9A7-24B3-A760-D174-0159ECCAFDCD}"/>
                </a:ext>
              </a:extLst>
            </p:cNvPr>
            <p:cNvSpPr/>
            <p:nvPr/>
          </p:nvSpPr>
          <p:spPr>
            <a:xfrm>
              <a:off x="1697782" y="4115569"/>
              <a:ext cx="642202" cy="561999"/>
            </a:xfrm>
            <a:prstGeom prst="rightArrow">
              <a:avLst/>
            </a:prstGeom>
            <a:solidFill>
              <a:srgbClr val="4DA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303D7BF2-F424-D96B-A296-EE89A221AA1D}"/>
                </a:ext>
              </a:extLst>
            </p:cNvPr>
            <p:cNvSpPr/>
            <p:nvPr/>
          </p:nvSpPr>
          <p:spPr>
            <a:xfrm>
              <a:off x="4190174" y="4115569"/>
              <a:ext cx="642202" cy="561999"/>
            </a:xfrm>
            <a:prstGeom prst="rightArrow">
              <a:avLst/>
            </a:prstGeom>
            <a:solidFill>
              <a:srgbClr val="4DA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E0DA2193-44C4-9DDA-C315-2AD3B0AF513B}"/>
                </a:ext>
              </a:extLst>
            </p:cNvPr>
            <p:cNvSpPr/>
            <p:nvPr/>
          </p:nvSpPr>
          <p:spPr>
            <a:xfrm>
              <a:off x="7561027" y="4115569"/>
              <a:ext cx="642202" cy="561999"/>
            </a:xfrm>
            <a:prstGeom prst="rightArrow">
              <a:avLst/>
            </a:prstGeom>
            <a:solidFill>
              <a:srgbClr val="4DA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E3F354-EDF9-AEAD-284C-53C3D3C6F7AE}"/>
                </a:ext>
              </a:extLst>
            </p:cNvPr>
            <p:cNvSpPr txBox="1"/>
            <p:nvPr/>
          </p:nvSpPr>
          <p:spPr>
            <a:xfrm>
              <a:off x="1795984" y="3175031"/>
              <a:ext cx="2739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분석 결과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그래프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도표 등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AF39E0-B8ED-1A40-3ACF-6D90FA54A4E9}"/>
                </a:ext>
              </a:extLst>
            </p:cNvPr>
            <p:cNvSpPr txBox="1"/>
            <p:nvPr/>
          </p:nvSpPr>
          <p:spPr>
            <a:xfrm>
              <a:off x="4908211" y="3579492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보고서</a:t>
              </a: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C12EE1DA-04C9-8B85-B229-98A0EF9A5253}"/>
                </a:ext>
              </a:extLst>
            </p:cNvPr>
            <p:cNvSpPr/>
            <p:nvPr/>
          </p:nvSpPr>
          <p:spPr>
            <a:xfrm>
              <a:off x="5742217" y="4099433"/>
              <a:ext cx="642202" cy="561999"/>
            </a:xfrm>
            <a:prstGeom prst="rightArrow">
              <a:avLst/>
            </a:prstGeom>
            <a:solidFill>
              <a:srgbClr val="4DA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70E129A-0678-30B3-33DF-0AA90EAF211B}"/>
                </a:ext>
              </a:extLst>
            </p:cNvPr>
            <p:cNvSpPr/>
            <p:nvPr/>
          </p:nvSpPr>
          <p:spPr>
            <a:xfrm>
              <a:off x="749030" y="3054485"/>
              <a:ext cx="5173417" cy="2363821"/>
            </a:xfrm>
            <a:prstGeom prst="roundRect">
              <a:avLst/>
            </a:prstGeom>
            <a:noFill/>
            <a:ln w="38100">
              <a:solidFill>
                <a:srgbClr val="3F8A6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5C66C74-E52E-8D58-09B8-A97DA73FE9B8}"/>
              </a:ext>
            </a:extLst>
          </p:cNvPr>
          <p:cNvSpPr txBox="1"/>
          <p:nvPr/>
        </p:nvSpPr>
        <p:spPr>
          <a:xfrm>
            <a:off x="2701230" y="4366431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3F8A63"/>
                </a:solidFill>
                <a:latin typeface="+mn-ea"/>
              </a:rPr>
              <a:t>데이터 분석 → 데이터 분석가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ADFF516-C3DF-E5F3-DDEC-8D6882D7F7D7}"/>
              </a:ext>
            </a:extLst>
          </p:cNvPr>
          <p:cNvGrpSpPr/>
          <p:nvPr/>
        </p:nvGrpSpPr>
        <p:grpSpPr>
          <a:xfrm>
            <a:off x="406695" y="4726105"/>
            <a:ext cx="5857180" cy="307777"/>
            <a:chOff x="914973" y="2954610"/>
            <a:chExt cx="5857180" cy="3077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62DFA1-BB27-23DB-8CF2-6AFEAAE17DAE}"/>
                </a:ext>
              </a:extLst>
            </p:cNvPr>
            <p:cNvSpPr txBox="1"/>
            <p:nvPr/>
          </p:nvSpPr>
          <p:spPr>
            <a:xfrm>
              <a:off x="1004620" y="2954610"/>
              <a:ext cx="5767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400" dirty="0"/>
                <a:t>데이터 분석 도구 </a:t>
              </a:r>
              <a:r>
                <a:rPr lang="en-US" altLang="ko-KR" sz="1400" dirty="0"/>
                <a:t>(Tool)</a:t>
              </a:r>
              <a:r>
                <a:rPr lang="ko-KR" altLang="en-US" sz="1400" dirty="0"/>
                <a:t>에는 무엇이 있을까</a:t>
              </a:r>
              <a:r>
                <a:rPr lang="en-US" altLang="ko-KR" sz="1400" dirty="0"/>
                <a:t>?</a:t>
              </a:r>
            </a:p>
          </p:txBody>
        </p:sp>
        <p:pic>
          <p:nvPicPr>
            <p:cNvPr id="34" name="Picture 5" descr="C:\Users\casio\매\2023_작업\04. [모션파크]동양미래대_오픈소스_ppt\06.이미지\데이터분석입문_시안\oO.emf">
              <a:extLst>
                <a:ext uri="{FF2B5EF4-FFF2-40B4-BE49-F238E27FC236}">
                  <a16:creationId xmlns:a16="http://schemas.microsoft.com/office/drawing/2014/main" id="{A005A974-DA5B-FDC3-4C2A-F5526E38D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73" y="3061229"/>
              <a:ext cx="92935" cy="9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6C9E75D-5600-E7CC-83AF-003305816643}"/>
              </a:ext>
            </a:extLst>
          </p:cNvPr>
          <p:cNvCxnSpPr>
            <a:cxnSpLocks/>
          </p:cNvCxnSpPr>
          <p:nvPr/>
        </p:nvCxnSpPr>
        <p:spPr>
          <a:xfrm flipH="1">
            <a:off x="611560" y="3462596"/>
            <a:ext cx="936104" cy="1273167"/>
          </a:xfrm>
          <a:prstGeom prst="line">
            <a:avLst/>
          </a:prstGeom>
          <a:ln w="25400">
            <a:solidFill>
              <a:srgbClr val="143F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5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6"/>
            <a:ext cx="3289102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2399733" cy="381262"/>
            <a:chOff x="202779" y="447056"/>
            <a:chExt cx="2399733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2125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3F8A63"/>
                  </a:solidFill>
                  <a:latin typeface="+mj-ea"/>
                  <a:ea typeface="+mj-ea"/>
                </a:rPr>
                <a:t>① 파이썬 </a:t>
              </a:r>
              <a:r>
                <a:rPr lang="en-US" altLang="ko-KR" dirty="0">
                  <a:solidFill>
                    <a:srgbClr val="3F8A63"/>
                  </a:solidFill>
                  <a:latin typeface="+mj-ea"/>
                  <a:ea typeface="+mj-ea"/>
                </a:rPr>
                <a:t>(Python)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4217" y="267031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분석 도구의 종류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3A2E1E9-0619-A6FA-0881-292B0495F3BD}"/>
              </a:ext>
            </a:extLst>
          </p:cNvPr>
          <p:cNvGrpSpPr/>
          <p:nvPr/>
        </p:nvGrpSpPr>
        <p:grpSpPr>
          <a:xfrm>
            <a:off x="202779" y="1096527"/>
            <a:ext cx="892910" cy="381262"/>
            <a:chOff x="202779" y="447056"/>
            <a:chExt cx="892910" cy="381262"/>
          </a:xfrm>
        </p:grpSpPr>
        <p:pic>
          <p:nvPicPr>
            <p:cNvPr id="6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F74E70F4-A1F6-114E-2361-7B78F972A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EFFCCD-E62D-4CC6-4277-8615DC58FF2B}"/>
                </a:ext>
              </a:extLst>
            </p:cNvPr>
            <p:cNvSpPr txBox="1"/>
            <p:nvPr/>
          </p:nvSpPr>
          <p:spPr>
            <a:xfrm>
              <a:off x="476609" y="458986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② R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2DC9C1B-3DF9-C40E-D048-02BC7CD10908}"/>
              </a:ext>
            </a:extLst>
          </p:cNvPr>
          <p:cNvGrpSpPr/>
          <p:nvPr/>
        </p:nvGrpSpPr>
        <p:grpSpPr>
          <a:xfrm>
            <a:off x="202779" y="1493512"/>
            <a:ext cx="2005394" cy="381262"/>
            <a:chOff x="202779" y="447056"/>
            <a:chExt cx="2005394" cy="381262"/>
          </a:xfrm>
        </p:grpSpPr>
        <p:pic>
          <p:nvPicPr>
            <p:cNvPr id="11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EFCA9CC5-ADC3-2471-8795-2F8109C8D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71D291-96C8-E5B9-CDCE-AF33B8701A22}"/>
                </a:ext>
              </a:extLst>
            </p:cNvPr>
            <p:cNvSpPr txBox="1"/>
            <p:nvPr/>
          </p:nvSpPr>
          <p:spPr>
            <a:xfrm>
              <a:off x="476609" y="458986"/>
              <a:ext cx="173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③ 엑셀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(Excel)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EE3825-4104-394C-40E2-A9DB9AF56207}"/>
              </a:ext>
            </a:extLst>
          </p:cNvPr>
          <p:cNvGrpSpPr/>
          <p:nvPr/>
        </p:nvGrpSpPr>
        <p:grpSpPr>
          <a:xfrm>
            <a:off x="202779" y="1890497"/>
            <a:ext cx="6077022" cy="381262"/>
            <a:chOff x="202779" y="447056"/>
            <a:chExt cx="6077022" cy="381262"/>
          </a:xfrm>
        </p:grpSpPr>
        <p:pic>
          <p:nvPicPr>
            <p:cNvPr id="14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D063CF9A-4A57-F6CC-E0BF-FF86D78CC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C024FC-5253-E38E-5BB0-B2755AB12815}"/>
                </a:ext>
              </a:extLst>
            </p:cNvPr>
            <p:cNvSpPr txBox="1"/>
            <p:nvPr/>
          </p:nvSpPr>
          <p:spPr>
            <a:xfrm>
              <a:off x="476609" y="458986"/>
              <a:ext cx="5803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④ SQL (Structured Query Language, 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구조화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질의어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7AFC3F-D4A8-A616-A0CD-4AB26BD5F7CF}"/>
              </a:ext>
            </a:extLst>
          </p:cNvPr>
          <p:cNvGrpSpPr/>
          <p:nvPr/>
        </p:nvGrpSpPr>
        <p:grpSpPr>
          <a:xfrm>
            <a:off x="202779" y="2287482"/>
            <a:ext cx="2510340" cy="381262"/>
            <a:chOff x="202779" y="447056"/>
            <a:chExt cx="2510340" cy="381262"/>
          </a:xfrm>
        </p:grpSpPr>
        <p:pic>
          <p:nvPicPr>
            <p:cNvPr id="20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AD2F566C-372F-73EA-60E3-73385232A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7ACC57-5528-DEF1-4794-CCF59C473B7A}"/>
                </a:ext>
              </a:extLst>
            </p:cNvPr>
            <p:cNvSpPr txBox="1"/>
            <p:nvPr/>
          </p:nvSpPr>
          <p:spPr>
            <a:xfrm>
              <a:off x="476609" y="458986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⑤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태블로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(Tableau)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609D84-3DA7-BBA0-10F3-E8F6F5B5A7D2}"/>
              </a:ext>
            </a:extLst>
          </p:cNvPr>
          <p:cNvGrpSpPr/>
          <p:nvPr/>
        </p:nvGrpSpPr>
        <p:grpSpPr>
          <a:xfrm>
            <a:off x="202779" y="2684467"/>
            <a:ext cx="4413105" cy="381262"/>
            <a:chOff x="202779" y="447056"/>
            <a:chExt cx="4413105" cy="381262"/>
          </a:xfrm>
        </p:grpSpPr>
        <p:pic>
          <p:nvPicPr>
            <p:cNvPr id="23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00B141C2-7F47-0C28-E9CA-77DC69C74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57A4E1-0C3B-3019-DCE9-E3126FF4CACA}"/>
                </a:ext>
              </a:extLst>
            </p:cNvPr>
            <p:cNvSpPr txBox="1"/>
            <p:nvPr/>
          </p:nvSpPr>
          <p:spPr>
            <a:xfrm>
              <a:off x="476609" y="458986"/>
              <a:ext cx="4139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⑥ Power BI(Business Intelligence)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F480AF-C9F4-609F-02AC-DDEB15822950}"/>
              </a:ext>
            </a:extLst>
          </p:cNvPr>
          <p:cNvGrpSpPr/>
          <p:nvPr/>
        </p:nvGrpSpPr>
        <p:grpSpPr>
          <a:xfrm>
            <a:off x="202779" y="3081450"/>
            <a:ext cx="4849121" cy="381262"/>
            <a:chOff x="202779" y="447056"/>
            <a:chExt cx="4849121" cy="381262"/>
          </a:xfrm>
        </p:grpSpPr>
        <p:pic>
          <p:nvPicPr>
            <p:cNvPr id="2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6BECC38-6923-DFC2-DB9D-45BAC67B5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BAA28A-4DA7-959F-05E0-5AEA79A43BBA}"/>
                </a:ext>
              </a:extLst>
            </p:cNvPr>
            <p:cNvSpPr txBox="1"/>
            <p:nvPr/>
          </p:nvSpPr>
          <p:spPr>
            <a:xfrm>
              <a:off x="476609" y="458986"/>
              <a:ext cx="4575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⑦ 구글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애널리틱스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(Google Analytics, GA)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6665491D-2927-B3F1-C7DA-37FBEE660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93178"/>
            <a:ext cx="3765147" cy="7830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075D75A-717B-5BEF-D60A-9BD7433F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679" y="3664323"/>
            <a:ext cx="975145" cy="10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7D2E93-35B6-65D4-5AA1-147DBB2CC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24" y="2360877"/>
            <a:ext cx="1231305" cy="108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A6D128-7476-D72B-FC03-DF2EE4FCA7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95" y="540804"/>
            <a:ext cx="108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AD90E4D-7D69-F87F-160E-4B2CF72082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55" y="1007093"/>
            <a:ext cx="1393550" cy="10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E2F14DC-8B35-1598-5305-82B8F6380C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94" y="2214991"/>
            <a:ext cx="1080000" cy="108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3748DFD-8610-1D45-3780-384F6B0CDB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790325"/>
            <a:ext cx="2771913" cy="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6" y="277855"/>
            <a:ext cx="314508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F1270E-6CD6-1C0A-E26B-BC4B1B11E161}"/>
              </a:ext>
            </a:extLst>
          </p:cNvPr>
          <p:cNvGrpSpPr/>
          <p:nvPr/>
        </p:nvGrpSpPr>
        <p:grpSpPr>
          <a:xfrm>
            <a:off x="202779" y="699542"/>
            <a:ext cx="6340711" cy="729677"/>
            <a:chOff x="202779" y="699542"/>
            <a:chExt cx="6340711" cy="729677"/>
          </a:xfrm>
        </p:grpSpPr>
        <p:grpSp>
          <p:nvGrpSpPr>
            <p:cNvPr id="2" name="그룹 1"/>
            <p:cNvGrpSpPr/>
            <p:nvPr/>
          </p:nvGrpSpPr>
          <p:grpSpPr>
            <a:xfrm>
              <a:off x="202779" y="699542"/>
              <a:ext cx="2511943" cy="381262"/>
              <a:chOff x="202779" y="447056"/>
              <a:chExt cx="2511943" cy="381262"/>
            </a:xfrm>
          </p:grpSpPr>
          <p:pic>
            <p:nvPicPr>
              <p:cNvPr id="3" name="Picture 2" descr="C:\Users\casio\매\2023_작업\04. [모션파크]동양미래대_오픈소스_ppt\06.이미지\데이터분석입문_시안\원그래프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76609" y="458986"/>
                <a:ext cx="2238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① 데이터에 대한 지식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43218" y="1090665"/>
              <a:ext cx="6000272" cy="338554"/>
              <a:chOff x="543218" y="792459"/>
              <a:chExt cx="6000272" cy="33855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713048" y="792459"/>
                <a:ext cx="58304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데이터를 제공하는 쪽에서 사전 정보를 줄 수도 있고</a:t>
                </a:r>
                <a:r>
                  <a:rPr lang="en-US" altLang="ko-KR" sz="1600" dirty="0">
                    <a:latin typeface="+mn-ea"/>
                  </a:rPr>
                  <a:t>, </a:t>
                </a:r>
                <a:r>
                  <a:rPr lang="ko-KR" altLang="en-US" sz="1600" dirty="0">
                    <a:latin typeface="+mn-ea"/>
                  </a:rPr>
                  <a:t>안 줄 수도 있음</a:t>
                </a:r>
              </a:p>
            </p:txBody>
          </p:sp>
          <p:pic>
            <p:nvPicPr>
              <p:cNvPr id="9" name="Picture 4" descr="C:\Users\casio\매\2023_작업\04. [모션파크]동양미래대_오픈소스_ppt\06.이미지\데이터분석입문_시안\v.w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TextBox 17"/>
          <p:cNvSpPr txBox="1"/>
          <p:nvPr/>
        </p:nvSpPr>
        <p:spPr>
          <a:xfrm>
            <a:off x="554217" y="26703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분석을 하려면</a:t>
            </a:r>
            <a:r>
              <a:rPr lang="en-US" altLang="ko-KR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?</a:t>
            </a:r>
            <a:endParaRPr lang="ko-KR" altLang="en-US" dirty="0">
              <a:solidFill>
                <a:schemeClr val="accent3">
                  <a:lumMod val="20000"/>
                  <a:lumOff val="80000"/>
                </a:schemeClr>
              </a:solidFill>
              <a:latin typeface="Rix열정도" panose="00000500000000000000" pitchFamily="2" charset="-127"/>
              <a:ea typeface="Rix열정도" panose="00000500000000000000" pitchFamily="2" charset="-127"/>
            </a:endParaRP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328E8E-E5F0-728C-F23F-BC880818EB4A}"/>
              </a:ext>
            </a:extLst>
          </p:cNvPr>
          <p:cNvGrpSpPr/>
          <p:nvPr/>
        </p:nvGrpSpPr>
        <p:grpSpPr>
          <a:xfrm>
            <a:off x="206066" y="1499517"/>
            <a:ext cx="7640747" cy="729677"/>
            <a:chOff x="202779" y="699542"/>
            <a:chExt cx="7640747" cy="7296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F907E30-1B25-F5F2-F2DD-26CA24DAEFF6}"/>
                </a:ext>
              </a:extLst>
            </p:cNvPr>
            <p:cNvGrpSpPr/>
            <p:nvPr/>
          </p:nvGrpSpPr>
          <p:grpSpPr>
            <a:xfrm>
              <a:off x="202779" y="699542"/>
              <a:ext cx="1619070" cy="381262"/>
              <a:chOff x="202779" y="447056"/>
              <a:chExt cx="1619070" cy="381262"/>
            </a:xfrm>
          </p:grpSpPr>
          <p:pic>
            <p:nvPicPr>
              <p:cNvPr id="35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FFCBBB6C-053F-A01E-BF6F-BD998E31A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D65E08-1F02-1F91-A166-7577F2C0147A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13452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② 통계 지식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17493A8-82C2-1911-7B22-EF05BC1D9B17}"/>
                </a:ext>
              </a:extLst>
            </p:cNvPr>
            <p:cNvGrpSpPr/>
            <p:nvPr/>
          </p:nvGrpSpPr>
          <p:grpSpPr>
            <a:xfrm>
              <a:off x="543218" y="1090665"/>
              <a:ext cx="7300308" cy="338554"/>
              <a:chOff x="543218" y="792459"/>
              <a:chExt cx="7300308" cy="3385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106066-7945-F045-1CBC-3B39547ABAD0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7130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데이터로부터 어떤 정보를 추출해 낼 것인지</a:t>
                </a:r>
                <a:r>
                  <a:rPr lang="en-US" altLang="ko-KR" sz="1600" dirty="0">
                    <a:latin typeface="+mn-ea"/>
                  </a:rPr>
                  <a:t>? </a:t>
                </a:r>
                <a:r>
                  <a:rPr lang="ko-KR" altLang="en-US" sz="1600" dirty="0">
                    <a:latin typeface="+mn-ea"/>
                  </a:rPr>
                  <a:t>의사결정에 도움이 되는 정보인지 판단</a:t>
                </a:r>
              </a:p>
            </p:txBody>
          </p:sp>
          <p:pic>
            <p:nvPicPr>
              <p:cNvPr id="34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1CAC097A-408F-6576-E032-EF8BA87E6A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B90F154-99CB-D7A9-C4F6-B2DF3A7009D1}"/>
              </a:ext>
            </a:extLst>
          </p:cNvPr>
          <p:cNvGrpSpPr/>
          <p:nvPr/>
        </p:nvGrpSpPr>
        <p:grpSpPr>
          <a:xfrm>
            <a:off x="202779" y="2299492"/>
            <a:ext cx="5279523" cy="729677"/>
            <a:chOff x="202779" y="699542"/>
            <a:chExt cx="5279523" cy="72967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F08CE4-EC75-C18A-B3E5-50C0F4E27E42}"/>
                </a:ext>
              </a:extLst>
            </p:cNvPr>
            <p:cNvGrpSpPr/>
            <p:nvPr/>
          </p:nvGrpSpPr>
          <p:grpSpPr>
            <a:xfrm>
              <a:off x="202779" y="699542"/>
              <a:ext cx="2244241" cy="381262"/>
              <a:chOff x="202779" y="447056"/>
              <a:chExt cx="2244241" cy="381262"/>
            </a:xfrm>
          </p:grpSpPr>
          <p:pic>
            <p:nvPicPr>
              <p:cNvPr id="42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D36734BC-95DF-DC30-EFB7-479FC8183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1F3545-84A7-286E-4D55-5934BA3AF48E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1970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③ 프로그래밍 기술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75B3CA-1504-E366-797D-D5AC3F1C306E}"/>
                </a:ext>
              </a:extLst>
            </p:cNvPr>
            <p:cNvGrpSpPr/>
            <p:nvPr/>
          </p:nvGrpSpPr>
          <p:grpSpPr>
            <a:xfrm>
              <a:off x="543218" y="1090665"/>
              <a:ext cx="4939084" cy="338554"/>
              <a:chOff x="543218" y="792459"/>
              <a:chExt cx="4939084" cy="33855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69AA60-C345-0B63-193C-2EA674F1C517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47692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분석하고자 하는 내용을 프로그램으로 구현하는데 필요 </a:t>
                </a:r>
              </a:p>
            </p:txBody>
          </p:sp>
          <p:pic>
            <p:nvPicPr>
              <p:cNvPr id="41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A87B1E18-C5A5-8C31-6494-CFB3AB2758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5B5AED1-8F69-F067-4121-1D92BD483285}"/>
              </a:ext>
            </a:extLst>
          </p:cNvPr>
          <p:cNvGrpSpPr/>
          <p:nvPr/>
        </p:nvGrpSpPr>
        <p:grpSpPr>
          <a:xfrm>
            <a:off x="683568" y="3117761"/>
            <a:ext cx="4426212" cy="1943347"/>
            <a:chOff x="2306376" y="3152036"/>
            <a:chExt cx="4426212" cy="19433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5CF4C4-281A-56FC-83F8-2147ADEFE8D8}"/>
                </a:ext>
              </a:extLst>
            </p:cNvPr>
            <p:cNvSpPr txBox="1"/>
            <p:nvPr/>
          </p:nvSpPr>
          <p:spPr>
            <a:xfrm>
              <a:off x="2306376" y="3714281"/>
              <a:ext cx="4426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데이터에 대한 지식 </a:t>
              </a:r>
              <a:r>
                <a:rPr lang="en-US" altLang="ko-KR" sz="1600" dirty="0">
                  <a:latin typeface="+mn-ea"/>
                </a:rPr>
                <a:t>+ </a:t>
              </a:r>
              <a:r>
                <a:rPr lang="ko-KR" altLang="en-US" sz="1600" dirty="0">
                  <a:latin typeface="+mn-ea"/>
                </a:rPr>
                <a:t>통계 지식 </a:t>
              </a:r>
              <a:r>
                <a:rPr lang="en-US" altLang="ko-KR" sz="1600" dirty="0">
                  <a:latin typeface="+mn-ea"/>
                </a:rPr>
                <a:t>+ </a:t>
              </a:r>
              <a:r>
                <a:rPr lang="ko-KR" altLang="en-US" sz="1600" dirty="0">
                  <a:latin typeface="+mn-ea"/>
                </a:rPr>
                <a:t>프로그래밍 기술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A32A56-8D26-F4AB-FB5E-F907A76C50DE}"/>
                </a:ext>
              </a:extLst>
            </p:cNvPr>
            <p:cNvSpPr txBox="1"/>
            <p:nvPr/>
          </p:nvSpPr>
          <p:spPr>
            <a:xfrm>
              <a:off x="4549923" y="3152036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공부하면 됨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443207A-5027-B5E5-B8C1-EF227BB1B777}"/>
                </a:ext>
              </a:extLst>
            </p:cNvPr>
            <p:cNvSpPr/>
            <p:nvPr/>
          </p:nvSpPr>
          <p:spPr>
            <a:xfrm>
              <a:off x="4139952" y="3628230"/>
              <a:ext cx="864096" cy="510655"/>
            </a:xfrm>
            <a:prstGeom prst="ellipse">
              <a:avLst/>
            </a:prstGeom>
            <a:noFill/>
            <a:ln w="25400">
              <a:solidFill>
                <a:srgbClr val="3F8A6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00C39C3-429A-9D7F-EE28-8FF6A27CF90A}"/>
                </a:ext>
              </a:extLst>
            </p:cNvPr>
            <p:cNvSpPr/>
            <p:nvPr/>
          </p:nvSpPr>
          <p:spPr>
            <a:xfrm>
              <a:off x="5220072" y="3628230"/>
              <a:ext cx="1323418" cy="510655"/>
            </a:xfrm>
            <a:prstGeom prst="ellipse">
              <a:avLst/>
            </a:prstGeom>
            <a:noFill/>
            <a:ln w="25400">
              <a:solidFill>
                <a:srgbClr val="3F8A6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C4E6858-B8DF-75B6-C78C-DBA056CC61AC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4877504" y="3441971"/>
              <a:ext cx="153470" cy="261043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382B189-745F-585E-127E-2AE1D9D8E128}"/>
                </a:ext>
              </a:extLst>
            </p:cNvPr>
            <p:cNvCxnSpPr>
              <a:cxnSpLocks/>
            </p:cNvCxnSpPr>
            <p:nvPr/>
          </p:nvCxnSpPr>
          <p:spPr>
            <a:xfrm>
              <a:off x="5040110" y="3455566"/>
              <a:ext cx="291519" cy="258715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C9E5BE82-84FE-9160-ED12-59B3BAA40B17}"/>
                </a:ext>
              </a:extLst>
            </p:cNvPr>
            <p:cNvSpPr/>
            <p:nvPr/>
          </p:nvSpPr>
          <p:spPr>
            <a:xfrm rot="5400000">
              <a:off x="4863259" y="4199264"/>
              <a:ext cx="510654" cy="561999"/>
            </a:xfrm>
            <a:prstGeom prst="rightArrow">
              <a:avLst/>
            </a:prstGeom>
            <a:solidFill>
              <a:srgbClr val="3F8A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125E7E-DAC5-5EA7-C6C6-066A39E366CA}"/>
                </a:ext>
              </a:extLst>
            </p:cNvPr>
            <p:cNvSpPr txBox="1"/>
            <p:nvPr/>
          </p:nvSpPr>
          <p:spPr>
            <a:xfrm>
              <a:off x="4535734" y="475682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03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2351" y="1692414"/>
            <a:ext cx="2741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빅데이터와</a:t>
            </a:r>
            <a:endParaRPr lang="en-US" altLang="ko-KR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02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01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7" y="277857"/>
            <a:ext cx="206496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4217" y="26703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빅데이터 개요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094F43F9-694B-3072-BD4F-001440164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322" y="1491630"/>
            <a:ext cx="2656653" cy="2656653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519C28A9-079A-B1DE-41B1-57A1B61672BD}"/>
              </a:ext>
            </a:extLst>
          </p:cNvPr>
          <p:cNvSpPr/>
          <p:nvPr/>
        </p:nvSpPr>
        <p:spPr>
          <a:xfrm>
            <a:off x="2906911" y="1072818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D6843C1-9D36-20B6-BF1E-AFFFDC6B7D79}"/>
              </a:ext>
            </a:extLst>
          </p:cNvPr>
          <p:cNvGrpSpPr/>
          <p:nvPr/>
        </p:nvGrpSpPr>
        <p:grpSpPr>
          <a:xfrm>
            <a:off x="3590987" y="910331"/>
            <a:ext cx="540060" cy="540060"/>
            <a:chOff x="4572000" y="681540"/>
            <a:chExt cx="540060" cy="54006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8949ACF-43C4-7E89-C079-1E61B67B4CA0}"/>
                </a:ext>
              </a:extLst>
            </p:cNvPr>
            <p:cNvSpPr/>
            <p:nvPr/>
          </p:nvSpPr>
          <p:spPr>
            <a:xfrm>
              <a:off x="4572000" y="681540"/>
              <a:ext cx="540060" cy="540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래픽 43" descr="서버 단색으로 채워진">
              <a:extLst>
                <a:ext uri="{FF2B5EF4-FFF2-40B4-BE49-F238E27FC236}">
                  <a16:creationId xmlns:a16="http://schemas.microsoft.com/office/drawing/2014/main" id="{F39CA8C1-8F92-A2C9-AF7B-22EC53AB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26006" y="735546"/>
              <a:ext cx="432048" cy="432048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CF91296-1778-5FC5-BCEE-858AE2C48223}"/>
              </a:ext>
            </a:extLst>
          </p:cNvPr>
          <p:cNvGrpSpPr/>
          <p:nvPr/>
        </p:nvGrpSpPr>
        <p:grpSpPr>
          <a:xfrm>
            <a:off x="3176941" y="1144826"/>
            <a:ext cx="378042" cy="72008"/>
            <a:chOff x="5058054" y="1419622"/>
            <a:chExt cx="378042" cy="7200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41D756E-F249-239D-D139-D1E01EE1447E}"/>
                </a:ext>
              </a:extLst>
            </p:cNvPr>
            <p:cNvSpPr/>
            <p:nvPr/>
          </p:nvSpPr>
          <p:spPr>
            <a:xfrm>
              <a:off x="5058054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6E88FA4-B02F-5A32-3F2E-214CEC909208}"/>
                </a:ext>
              </a:extLst>
            </p:cNvPr>
            <p:cNvSpPr/>
            <p:nvPr/>
          </p:nvSpPr>
          <p:spPr>
            <a:xfrm>
              <a:off x="5364088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25C68EF-BDF8-FB33-DA6C-6C9D7A1FC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94058" y="1455157"/>
              <a:ext cx="30603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31112EA-AD2B-2652-B245-62B372DEF30C}"/>
              </a:ext>
            </a:extLst>
          </p:cNvPr>
          <p:cNvSpPr txBox="1"/>
          <p:nvPr/>
        </p:nvSpPr>
        <p:spPr>
          <a:xfrm>
            <a:off x="4154475" y="796220"/>
            <a:ext cx="4950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기존의 데이터 분석역량을 넘어서는 방대한 분량의 데이터</a:t>
            </a:r>
            <a:endParaRPr lang="en-US" altLang="ko-KR" sz="1600" dirty="0">
              <a:latin typeface="+mn-ea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기기 및 센서 등의 보급화를 통해 실생활에서 규모를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가늠하기 힘든 수준의 많은 정보와 데이터 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규모의 방대함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종류와 속성 다양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매우 빠른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주기로 생성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9076B1C-5D8E-EB02-A094-EC094E09DD8F}"/>
              </a:ext>
            </a:extLst>
          </p:cNvPr>
          <p:cNvSpPr/>
          <p:nvPr/>
        </p:nvSpPr>
        <p:spPr>
          <a:xfrm>
            <a:off x="3302955" y="2571750"/>
            <a:ext cx="216024" cy="216024"/>
          </a:xfrm>
          <a:prstGeom prst="ellipse">
            <a:avLst/>
          </a:prstGeom>
          <a:solidFill>
            <a:srgbClr val="3F8A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43FA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BE012A4-6B3C-BF89-369E-05D47CCA0DDF}"/>
              </a:ext>
            </a:extLst>
          </p:cNvPr>
          <p:cNvGrpSpPr/>
          <p:nvPr/>
        </p:nvGrpSpPr>
        <p:grpSpPr>
          <a:xfrm>
            <a:off x="3987031" y="2409263"/>
            <a:ext cx="540060" cy="540060"/>
            <a:chOff x="4572000" y="681540"/>
            <a:chExt cx="540060" cy="54006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F5B420F-0294-89CB-F68B-DFDA09250283}"/>
                </a:ext>
              </a:extLst>
            </p:cNvPr>
            <p:cNvSpPr/>
            <p:nvPr/>
          </p:nvSpPr>
          <p:spPr>
            <a:xfrm>
              <a:off x="4572000" y="681540"/>
              <a:ext cx="540060" cy="540060"/>
            </a:xfrm>
            <a:prstGeom prst="ellipse">
              <a:avLst/>
            </a:prstGeom>
            <a:solidFill>
              <a:srgbClr val="3F8A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그래픽 58" descr="어류 단색으로 채워진">
              <a:extLst>
                <a:ext uri="{FF2B5EF4-FFF2-40B4-BE49-F238E27FC236}">
                  <a16:creationId xmlns:a16="http://schemas.microsoft.com/office/drawing/2014/main" id="{8B2AA730-EBA1-CCB3-93A9-66286377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626006" y="735546"/>
              <a:ext cx="432048" cy="43204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F41CF2-A315-40FF-AC20-A98256A8C7CA}"/>
              </a:ext>
            </a:extLst>
          </p:cNvPr>
          <p:cNvGrpSpPr/>
          <p:nvPr/>
        </p:nvGrpSpPr>
        <p:grpSpPr>
          <a:xfrm>
            <a:off x="3572985" y="2643758"/>
            <a:ext cx="378042" cy="72008"/>
            <a:chOff x="5058054" y="1419622"/>
            <a:chExt cx="378042" cy="72008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E08F35B-E9E1-5493-A078-592E82D3C9B5}"/>
                </a:ext>
              </a:extLst>
            </p:cNvPr>
            <p:cNvSpPr/>
            <p:nvPr/>
          </p:nvSpPr>
          <p:spPr>
            <a:xfrm>
              <a:off x="5058054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894BFF9-AD62-276B-F973-F89628D7CA8E}"/>
                </a:ext>
              </a:extLst>
            </p:cNvPr>
            <p:cNvSpPr/>
            <p:nvPr/>
          </p:nvSpPr>
          <p:spPr>
            <a:xfrm>
              <a:off x="5364088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416C9BB-F494-C2E8-43AC-B152C0E1A20B}"/>
                </a:ext>
              </a:extLst>
            </p:cNvPr>
            <p:cNvCxnSpPr>
              <a:cxnSpLocks/>
            </p:cNvCxnSpPr>
            <p:nvPr/>
          </p:nvCxnSpPr>
          <p:spPr>
            <a:xfrm>
              <a:off x="5094058" y="1455157"/>
              <a:ext cx="30603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32826A1-31C6-F330-8246-A054C4B2E7BB}"/>
              </a:ext>
            </a:extLst>
          </p:cNvPr>
          <p:cNvSpPr txBox="1"/>
          <p:nvPr/>
        </p:nvSpPr>
        <p:spPr>
          <a:xfrm>
            <a:off x="4559246" y="2187609"/>
            <a:ext cx="49500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디지털기기와 센서를 이용한 사람 및 기계간의 정보를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주고받는 환경의 확산으로 점차 가속화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IoT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M2M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환경의 확산을 통한 막대한 정보 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직접 제작하는 동영상 및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통한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증가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B74FF3B-7737-C6E3-31C1-66AB1D62D3E6}"/>
              </a:ext>
            </a:extLst>
          </p:cNvPr>
          <p:cNvSpPr/>
          <p:nvPr/>
        </p:nvSpPr>
        <p:spPr>
          <a:xfrm>
            <a:off x="3014923" y="4040740"/>
            <a:ext cx="216024" cy="216024"/>
          </a:xfrm>
          <a:prstGeom prst="ellipse">
            <a:avLst/>
          </a:prstGeom>
          <a:solidFill>
            <a:srgbClr val="F16F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7C2985-FD23-37BF-CC86-4ED45A65CFFC}"/>
              </a:ext>
            </a:extLst>
          </p:cNvPr>
          <p:cNvGrpSpPr/>
          <p:nvPr/>
        </p:nvGrpSpPr>
        <p:grpSpPr>
          <a:xfrm>
            <a:off x="3698999" y="3878253"/>
            <a:ext cx="540060" cy="540060"/>
            <a:chOff x="4572000" y="681540"/>
            <a:chExt cx="540060" cy="54006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73F7A21-9DA7-5A9C-D857-E2C999942020}"/>
                </a:ext>
              </a:extLst>
            </p:cNvPr>
            <p:cNvSpPr/>
            <p:nvPr/>
          </p:nvSpPr>
          <p:spPr>
            <a:xfrm>
              <a:off x="4572000" y="681540"/>
              <a:ext cx="540060" cy="540060"/>
            </a:xfrm>
            <a:prstGeom prst="ellipse">
              <a:avLst/>
            </a:prstGeom>
            <a:solidFill>
              <a:srgbClr val="F16F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8" name="그래픽 67" descr="플래그 단색으로 채워진">
              <a:extLst>
                <a:ext uri="{FF2B5EF4-FFF2-40B4-BE49-F238E27FC236}">
                  <a16:creationId xmlns:a16="http://schemas.microsoft.com/office/drawing/2014/main" id="{6EDE7A3B-1A32-B1F5-9A1E-5938C8D79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626006" y="735546"/>
              <a:ext cx="432048" cy="432048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834229F-47DF-58F4-905B-96D430FF4C1E}"/>
              </a:ext>
            </a:extLst>
          </p:cNvPr>
          <p:cNvGrpSpPr/>
          <p:nvPr/>
        </p:nvGrpSpPr>
        <p:grpSpPr>
          <a:xfrm>
            <a:off x="3284953" y="4112748"/>
            <a:ext cx="378042" cy="72008"/>
            <a:chOff x="5058054" y="1419622"/>
            <a:chExt cx="378042" cy="7200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FB1707E-B7AD-4E7E-7071-214F2E2AFFF1}"/>
                </a:ext>
              </a:extLst>
            </p:cNvPr>
            <p:cNvSpPr/>
            <p:nvPr/>
          </p:nvSpPr>
          <p:spPr>
            <a:xfrm>
              <a:off x="5058054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E987623-2093-AD19-8414-DF3EF71E9389}"/>
                </a:ext>
              </a:extLst>
            </p:cNvPr>
            <p:cNvSpPr/>
            <p:nvPr/>
          </p:nvSpPr>
          <p:spPr>
            <a:xfrm>
              <a:off x="5364088" y="1419622"/>
              <a:ext cx="72008" cy="7200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AFF3B18-8785-53F3-8680-11486362155B}"/>
                </a:ext>
              </a:extLst>
            </p:cNvPr>
            <p:cNvCxnSpPr>
              <a:cxnSpLocks/>
            </p:cNvCxnSpPr>
            <p:nvPr/>
          </p:nvCxnSpPr>
          <p:spPr>
            <a:xfrm>
              <a:off x="5094058" y="1455157"/>
              <a:ext cx="30603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23408BD-9963-1A21-5ECC-DF85709442D6}"/>
              </a:ext>
            </a:extLst>
          </p:cNvPr>
          <p:cNvSpPr txBox="1"/>
          <p:nvPr/>
        </p:nvSpPr>
        <p:spPr>
          <a:xfrm>
            <a:off x="4257061" y="3553814"/>
            <a:ext cx="49500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빅데이터 분석을 통해 새로운 가치 창출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빅데이터를 필요한 목적에 맞게 가공하고 분석하여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결론을 얻고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통한 최적의 답안 제시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빅데이터에서 얻을 수 있는 기존의 패턴 분석으로 향후에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일어날 현상이나 상태를 예측하고 대응</a:t>
            </a:r>
          </a:p>
        </p:txBody>
      </p:sp>
    </p:spTree>
    <p:extLst>
      <p:ext uri="{BB962C8B-B14F-4D97-AF65-F5344CB8AC3E}">
        <p14:creationId xmlns:p14="http://schemas.microsoft.com/office/powerpoint/2010/main" val="260286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6"/>
            <a:ext cx="242500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43218" y="768877"/>
            <a:ext cx="1335534" cy="338554"/>
            <a:chOff x="543218" y="792459"/>
            <a:chExt cx="1335534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문제의 정의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분석 과정</a:t>
            </a:r>
          </a:p>
        </p:txBody>
      </p:sp>
      <p:pic>
        <p:nvPicPr>
          <p:cNvPr id="19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E3E0CCB-90A4-AB82-CF6E-696574C5D049}"/>
              </a:ext>
            </a:extLst>
          </p:cNvPr>
          <p:cNvGrpSpPr/>
          <p:nvPr/>
        </p:nvGrpSpPr>
        <p:grpSpPr>
          <a:xfrm>
            <a:off x="543218" y="1088151"/>
            <a:ext cx="2791060" cy="338554"/>
            <a:chOff x="543218" y="792459"/>
            <a:chExt cx="2791060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B5B427-E4C4-F8FB-F0B9-CEBE09283798}"/>
                </a:ext>
              </a:extLst>
            </p:cNvPr>
            <p:cNvSpPr txBox="1"/>
            <p:nvPr/>
          </p:nvSpPr>
          <p:spPr>
            <a:xfrm>
              <a:off x="713048" y="792459"/>
              <a:ext cx="2621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수집 및 분석할 데이터의 정의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950892F9-6E32-EB54-CDF6-0D588483F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F41232-E9BE-256D-D1B1-B448975679CB}"/>
              </a:ext>
            </a:extLst>
          </p:cNvPr>
          <p:cNvGrpSpPr/>
          <p:nvPr/>
        </p:nvGrpSpPr>
        <p:grpSpPr>
          <a:xfrm>
            <a:off x="543218" y="1407425"/>
            <a:ext cx="2726940" cy="338554"/>
            <a:chOff x="543218" y="792459"/>
            <a:chExt cx="2726940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06D813-F9C9-EFD6-1B08-EEA3AB68BD57}"/>
                </a:ext>
              </a:extLst>
            </p:cNvPr>
            <p:cNvSpPr txBox="1"/>
            <p:nvPr/>
          </p:nvSpPr>
          <p:spPr>
            <a:xfrm>
              <a:off x="713048" y="792459"/>
              <a:ext cx="2557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분석계획</a:t>
              </a:r>
              <a:r>
                <a:rPr lang="en-US" altLang="ko-KR" sz="1600" dirty="0">
                  <a:latin typeface="+mn-ea"/>
                </a:rPr>
                <a:t>/</a:t>
              </a:r>
              <a:r>
                <a:rPr lang="ko-KR" altLang="en-US" sz="1600" dirty="0">
                  <a:latin typeface="+mn-ea"/>
                </a:rPr>
                <a:t>표본데이터의 수집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7BE30A02-5C7B-E2A3-5743-B9470FBCF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61FC4B-1B02-8B2A-1454-C79BE7859B38}"/>
              </a:ext>
            </a:extLst>
          </p:cNvPr>
          <p:cNvGrpSpPr/>
          <p:nvPr/>
        </p:nvGrpSpPr>
        <p:grpSpPr>
          <a:xfrm>
            <a:off x="543218" y="1726699"/>
            <a:ext cx="1521482" cy="338554"/>
            <a:chOff x="543218" y="792459"/>
            <a:chExt cx="1521482" cy="3385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60DDF4-D14A-6A02-AC20-04E53F79C42B}"/>
                </a:ext>
              </a:extLst>
            </p:cNvPr>
            <p:cNvSpPr txBox="1"/>
            <p:nvPr/>
          </p:nvSpPr>
          <p:spPr>
            <a:xfrm>
              <a:off x="713048" y="792459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데이터의 취득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1D9DA25-CC26-47B6-3D0F-D579E9039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1DF6DB-6FC0-F2C4-B393-1F968946D116}"/>
              </a:ext>
            </a:extLst>
          </p:cNvPr>
          <p:cNvGrpSpPr/>
          <p:nvPr/>
        </p:nvGrpSpPr>
        <p:grpSpPr>
          <a:xfrm>
            <a:off x="543218" y="2045973"/>
            <a:ext cx="2181919" cy="338554"/>
            <a:chOff x="543218" y="792459"/>
            <a:chExt cx="218191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E68D61-F4B7-BD08-4B7B-347D57690F0A}"/>
                </a:ext>
              </a:extLst>
            </p:cNvPr>
            <p:cNvSpPr txBox="1"/>
            <p:nvPr/>
          </p:nvSpPr>
          <p:spPr>
            <a:xfrm>
              <a:off x="713048" y="792459"/>
              <a:ext cx="20120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 </a:t>
              </a:r>
              <a:r>
                <a:rPr lang="ko-KR" altLang="en-US" sz="1600" dirty="0" err="1">
                  <a:latin typeface="+mn-ea"/>
                </a:rPr>
                <a:t>전처리</a:t>
              </a:r>
              <a:r>
                <a:rPr lang="ko-KR" altLang="en-US" sz="1600" dirty="0">
                  <a:latin typeface="+mn-ea"/>
                </a:rPr>
                <a:t> 및 정제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2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2EF80954-EAF7-C102-CCD9-45E9BDFE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1E91612-E165-A208-4EF7-28703666AC39}"/>
              </a:ext>
            </a:extLst>
          </p:cNvPr>
          <p:cNvGrpSpPr/>
          <p:nvPr/>
        </p:nvGrpSpPr>
        <p:grpSpPr>
          <a:xfrm>
            <a:off x="543218" y="2365247"/>
            <a:ext cx="1944675" cy="338554"/>
            <a:chOff x="543218" y="792459"/>
            <a:chExt cx="1944675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D3B021-CDA2-0583-8C48-288820C67DCA}"/>
                </a:ext>
              </a:extLst>
            </p:cNvPr>
            <p:cNvSpPr txBox="1"/>
            <p:nvPr/>
          </p:nvSpPr>
          <p:spPr>
            <a:xfrm>
              <a:off x="713048" y="792459"/>
              <a:ext cx="17748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탐색적 데이터 분석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F81358E-8900-42DD-EE8E-EB9FE2875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CD8A0E-E149-E2E6-2996-7B476E2B3E53}"/>
              </a:ext>
            </a:extLst>
          </p:cNvPr>
          <p:cNvGrpSpPr/>
          <p:nvPr/>
        </p:nvGrpSpPr>
        <p:grpSpPr>
          <a:xfrm>
            <a:off x="543218" y="2684521"/>
            <a:ext cx="4009343" cy="338554"/>
            <a:chOff x="543218" y="792459"/>
            <a:chExt cx="4009343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8C226D-595A-1331-A817-DDF022C3E529}"/>
                </a:ext>
              </a:extLst>
            </p:cNvPr>
            <p:cNvSpPr txBox="1"/>
            <p:nvPr/>
          </p:nvSpPr>
          <p:spPr>
            <a:xfrm>
              <a:off x="713048" y="792459"/>
              <a:ext cx="3839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기계학습 등을 이용한 분류 또는 예측 모델링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8E73A88E-E5F7-65B0-7DC4-E100F2EDB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F1D8A1-68CC-7752-5D8E-C1754E8F748D}"/>
              </a:ext>
            </a:extLst>
          </p:cNvPr>
          <p:cNvGrpSpPr/>
          <p:nvPr/>
        </p:nvGrpSpPr>
        <p:grpSpPr>
          <a:xfrm>
            <a:off x="543218" y="3003798"/>
            <a:ext cx="1335534" cy="338554"/>
            <a:chOff x="543218" y="792459"/>
            <a:chExt cx="1335534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87885-B28C-1F2D-AFDB-53C9B12B238B}"/>
                </a:ext>
              </a:extLst>
            </p:cNvPr>
            <p:cNvSpPr txBox="1"/>
            <p:nvPr/>
          </p:nvSpPr>
          <p:spPr>
            <a:xfrm>
              <a:off x="713048" y="79245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보고서 작성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3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D43B2B98-63DC-9CD3-851E-A7EBB3FEA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62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07393FC-68BB-2D0F-98F3-88DBFF4BC320}"/>
              </a:ext>
            </a:extLst>
          </p:cNvPr>
          <p:cNvSpPr/>
          <p:nvPr/>
        </p:nvSpPr>
        <p:spPr>
          <a:xfrm>
            <a:off x="1605461" y="732415"/>
            <a:ext cx="6192688" cy="1132053"/>
          </a:xfrm>
          <a:prstGeom prst="rightArrow">
            <a:avLst>
              <a:gd name="adj1" fmla="val 65173"/>
              <a:gd name="adj2" fmla="val 3653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45C3A9BA-F85F-7395-6AA5-3ECFE6C68D45}"/>
              </a:ext>
            </a:extLst>
          </p:cNvPr>
          <p:cNvSpPr/>
          <p:nvPr/>
        </p:nvSpPr>
        <p:spPr>
          <a:xfrm rot="10800000">
            <a:off x="202776" y="277856"/>
            <a:ext cx="2425007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BD381-9F32-C868-F5CF-88829E04FC4E}"/>
              </a:ext>
            </a:extLst>
          </p:cNvPr>
          <p:cNvSpPr txBox="1"/>
          <p:nvPr/>
        </p:nvSpPr>
        <p:spPr>
          <a:xfrm>
            <a:off x="554217" y="26703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 분석 방법</a:t>
            </a:r>
          </a:p>
        </p:txBody>
      </p:sp>
      <p:pic>
        <p:nvPicPr>
          <p:cNvPr id="24" name="Picture 4" descr="C:\Users\casio\매\2023_작업\04. [모션파크]동양미래대_오픈소스_ppt\06.이미지\데이터분석입문_시안\-o.emf">
            <a:extLst>
              <a:ext uri="{FF2B5EF4-FFF2-40B4-BE49-F238E27FC236}">
                <a16:creationId xmlns:a16="http://schemas.microsoft.com/office/drawing/2014/main" id="{BA51D565-C3A1-4EFD-B7ED-B88254149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0D7EA1-D640-0BC4-DF1D-36833B76E0E3}"/>
              </a:ext>
            </a:extLst>
          </p:cNvPr>
          <p:cNvGrpSpPr/>
          <p:nvPr/>
        </p:nvGrpSpPr>
        <p:grpSpPr>
          <a:xfrm>
            <a:off x="1000975" y="1110299"/>
            <a:ext cx="1584176" cy="369332"/>
            <a:chOff x="583138" y="1221164"/>
            <a:chExt cx="1584176" cy="36933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180559C-545D-E96F-D2F1-7E18FE08A245}"/>
                </a:ext>
              </a:extLst>
            </p:cNvPr>
            <p:cNvSpPr/>
            <p:nvPr/>
          </p:nvSpPr>
          <p:spPr>
            <a:xfrm>
              <a:off x="583138" y="1221164"/>
              <a:ext cx="1584176" cy="369332"/>
            </a:xfrm>
            <a:prstGeom prst="roundRect">
              <a:avLst/>
            </a:prstGeom>
            <a:solidFill>
              <a:srgbClr val="143F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B5BB4D-45F1-899D-0B81-85B8CA7818E1}"/>
                </a:ext>
              </a:extLst>
            </p:cNvPr>
            <p:cNvSpPr txBox="1"/>
            <p:nvPr/>
          </p:nvSpPr>
          <p:spPr>
            <a:xfrm>
              <a:off x="597654" y="1236553"/>
              <a:ext cx="15696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Raw</a:t>
              </a:r>
              <a:r>
                <a:rPr lang="ko-KR" altLang="en-US" sz="1600" dirty="0">
                  <a:solidFill>
                    <a:schemeClr val="bg1"/>
                  </a:solidFill>
                </a:rPr>
                <a:t>데이터 수집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8E9F3C-90FA-21D2-C7DF-C8C8C3EF6970}"/>
              </a:ext>
            </a:extLst>
          </p:cNvPr>
          <p:cNvGrpSpPr/>
          <p:nvPr/>
        </p:nvGrpSpPr>
        <p:grpSpPr>
          <a:xfrm>
            <a:off x="2815386" y="1110299"/>
            <a:ext cx="1584176" cy="369332"/>
            <a:chOff x="583138" y="1221164"/>
            <a:chExt cx="1584176" cy="36933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89ED15A-04C6-FE9B-3637-7145E0348A0B}"/>
                </a:ext>
              </a:extLst>
            </p:cNvPr>
            <p:cNvSpPr/>
            <p:nvPr/>
          </p:nvSpPr>
          <p:spPr>
            <a:xfrm>
              <a:off x="583138" y="1221164"/>
              <a:ext cx="1584176" cy="369332"/>
            </a:xfrm>
            <a:prstGeom prst="roundRect">
              <a:avLst/>
            </a:prstGeom>
            <a:solidFill>
              <a:srgbClr val="143F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4D813C-9D81-6666-98EA-DCA9D1979CC4}"/>
                </a:ext>
              </a:extLst>
            </p:cNvPr>
            <p:cNvSpPr txBox="1"/>
            <p:nvPr/>
          </p:nvSpPr>
          <p:spPr>
            <a:xfrm>
              <a:off x="706659" y="1236553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D5050D-58A7-7466-0EEC-6BFBD62E33A0}"/>
              </a:ext>
            </a:extLst>
          </p:cNvPr>
          <p:cNvGrpSpPr/>
          <p:nvPr/>
        </p:nvGrpSpPr>
        <p:grpSpPr>
          <a:xfrm>
            <a:off x="4701805" y="1110299"/>
            <a:ext cx="1584176" cy="369332"/>
            <a:chOff x="583138" y="1221164"/>
            <a:chExt cx="1584176" cy="3693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F9A88DC-E8FD-044C-984B-DCFDE7C971AB}"/>
                </a:ext>
              </a:extLst>
            </p:cNvPr>
            <p:cNvSpPr/>
            <p:nvPr/>
          </p:nvSpPr>
          <p:spPr>
            <a:xfrm>
              <a:off x="583138" y="1221164"/>
              <a:ext cx="1584176" cy="369332"/>
            </a:xfrm>
            <a:prstGeom prst="roundRect">
              <a:avLst/>
            </a:prstGeom>
            <a:solidFill>
              <a:srgbClr val="143F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D31127-1F29-4ACD-E43B-383E18F3C0B0}"/>
                </a:ext>
              </a:extLst>
            </p:cNvPr>
            <p:cNvSpPr txBox="1"/>
            <p:nvPr/>
          </p:nvSpPr>
          <p:spPr>
            <a:xfrm>
              <a:off x="799632" y="1236553"/>
              <a:ext cx="1165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분석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35B119-9A59-483A-6C5A-5889D4766CC9}"/>
              </a:ext>
            </a:extLst>
          </p:cNvPr>
          <p:cNvGrpSpPr/>
          <p:nvPr/>
        </p:nvGrpSpPr>
        <p:grpSpPr>
          <a:xfrm>
            <a:off x="6526235" y="1108462"/>
            <a:ext cx="1584176" cy="369332"/>
            <a:chOff x="583138" y="1221164"/>
            <a:chExt cx="1584176" cy="36933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98F69F3-8998-A17C-3F16-488043C8FCDC}"/>
                </a:ext>
              </a:extLst>
            </p:cNvPr>
            <p:cNvSpPr/>
            <p:nvPr/>
          </p:nvSpPr>
          <p:spPr>
            <a:xfrm>
              <a:off x="583138" y="1221164"/>
              <a:ext cx="1584176" cy="369332"/>
            </a:xfrm>
            <a:prstGeom prst="roundRect">
              <a:avLst/>
            </a:prstGeom>
            <a:solidFill>
              <a:srgbClr val="143F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EC0E53-07F0-A336-CED2-B0D02A52D556}"/>
                </a:ext>
              </a:extLst>
            </p:cNvPr>
            <p:cNvSpPr txBox="1"/>
            <p:nvPr/>
          </p:nvSpPr>
          <p:spPr>
            <a:xfrm>
              <a:off x="706659" y="1236553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데이터 시각화</a:t>
              </a: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763E62-317D-422F-9FAF-63C0C767241E}"/>
              </a:ext>
            </a:extLst>
          </p:cNvPr>
          <p:cNvCxnSpPr>
            <a:cxnSpLocks/>
          </p:cNvCxnSpPr>
          <p:nvPr/>
        </p:nvCxnSpPr>
        <p:spPr>
          <a:xfrm>
            <a:off x="5508104" y="1462405"/>
            <a:ext cx="0" cy="4011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568116C8-C9E4-9C02-7FC0-C212797CF8A2}"/>
              </a:ext>
            </a:extLst>
          </p:cNvPr>
          <p:cNvGrpSpPr/>
          <p:nvPr/>
        </p:nvGrpSpPr>
        <p:grpSpPr>
          <a:xfrm>
            <a:off x="813373" y="1931237"/>
            <a:ext cx="5412472" cy="461665"/>
            <a:chOff x="813373" y="2084706"/>
            <a:chExt cx="5412472" cy="46166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7D1F77E-A977-1731-49C7-5E28FC581D4C}"/>
                </a:ext>
              </a:extLst>
            </p:cNvPr>
            <p:cNvGrpSpPr/>
            <p:nvPr/>
          </p:nvGrpSpPr>
          <p:grpSpPr>
            <a:xfrm>
              <a:off x="813373" y="2130873"/>
              <a:ext cx="1584176" cy="369332"/>
              <a:chOff x="583138" y="1221164"/>
              <a:chExt cx="1584176" cy="36933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81AD4A41-5FF2-DB10-8F7C-85BBE23B9855}"/>
                  </a:ext>
                </a:extLst>
              </p:cNvPr>
              <p:cNvSpPr/>
              <p:nvPr/>
            </p:nvSpPr>
            <p:spPr>
              <a:xfrm>
                <a:off x="583138" y="1221164"/>
                <a:ext cx="1584176" cy="369332"/>
              </a:xfrm>
              <a:prstGeom prst="roundRect">
                <a:avLst/>
              </a:prstGeom>
              <a:solidFill>
                <a:srgbClr val="3F8A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D8660A-139A-2666-2FA1-F6E37FE6250F}"/>
                  </a:ext>
                </a:extLst>
              </p:cNvPr>
              <p:cNvSpPr txBox="1"/>
              <p:nvPr/>
            </p:nvSpPr>
            <p:spPr>
              <a:xfrm>
                <a:off x="681013" y="1236553"/>
                <a:ext cx="1402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시간 분석 방법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F8D884-C659-C8F5-9DD1-632E776740BF}"/>
                </a:ext>
              </a:extLst>
            </p:cNvPr>
            <p:cNvSpPr txBox="1"/>
            <p:nvPr/>
          </p:nvSpPr>
          <p:spPr>
            <a:xfrm>
              <a:off x="2407171" y="2084706"/>
              <a:ext cx="3818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시간을 기반으로 데이터를 분석하는 방법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예측 기법에 많이 적용되는 방법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주식시장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날씨 변화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EBDC2AB4-621A-9CFE-B0A9-B816F972642F}"/>
              </a:ext>
            </a:extLst>
          </p:cNvPr>
          <p:cNvGrpSpPr/>
          <p:nvPr/>
        </p:nvGrpSpPr>
        <p:grpSpPr>
          <a:xfrm>
            <a:off x="813373" y="2416210"/>
            <a:ext cx="6395112" cy="461665"/>
            <a:chOff x="813373" y="2590967"/>
            <a:chExt cx="6395112" cy="46166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601907F-0A70-9B52-57FE-42C11EFC9A9B}"/>
                </a:ext>
              </a:extLst>
            </p:cNvPr>
            <p:cNvGrpSpPr/>
            <p:nvPr/>
          </p:nvGrpSpPr>
          <p:grpSpPr>
            <a:xfrm>
              <a:off x="813373" y="2637134"/>
              <a:ext cx="1584176" cy="369332"/>
              <a:chOff x="583138" y="1221164"/>
              <a:chExt cx="1584176" cy="369332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EDAB47E-7EFD-7F1D-24C4-C1ED70BBE5A8}"/>
                  </a:ext>
                </a:extLst>
              </p:cNvPr>
              <p:cNvSpPr/>
              <p:nvPr/>
            </p:nvSpPr>
            <p:spPr>
              <a:xfrm>
                <a:off x="583138" y="1221164"/>
                <a:ext cx="1584176" cy="369332"/>
              </a:xfrm>
              <a:prstGeom prst="roundRect">
                <a:avLst/>
              </a:prstGeom>
              <a:solidFill>
                <a:srgbClr val="3F8A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CD529D-B129-2442-A390-0A0F206A9C14}"/>
                  </a:ext>
                </a:extLst>
              </p:cNvPr>
              <p:cNvSpPr txBox="1"/>
              <p:nvPr/>
            </p:nvSpPr>
            <p:spPr>
              <a:xfrm>
                <a:off x="681013" y="1236553"/>
                <a:ext cx="1402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분포 분석 방법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27AE85-729D-57EB-A4DE-569D417E4CE7}"/>
                </a:ext>
              </a:extLst>
            </p:cNvPr>
            <p:cNvSpPr txBox="1"/>
            <p:nvPr/>
          </p:nvSpPr>
          <p:spPr>
            <a:xfrm>
              <a:off x="2407171" y="2590967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 분포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산점도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상관관계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히스토그램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기반으로 분석하는 방법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 err="1"/>
                <a:t>산점도</a:t>
              </a:r>
              <a:r>
                <a:rPr lang="ko-KR" altLang="en-US" sz="1200" dirty="0"/>
                <a:t> 및 히스토그램을 이용해 밀집도를 확인해 분석</a:t>
              </a: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35CC2C8E-3183-F848-7FE5-71D2BCEA21C8}"/>
              </a:ext>
            </a:extLst>
          </p:cNvPr>
          <p:cNvGrpSpPr/>
          <p:nvPr/>
        </p:nvGrpSpPr>
        <p:grpSpPr>
          <a:xfrm>
            <a:off x="813373" y="2901183"/>
            <a:ext cx="4437846" cy="461665"/>
            <a:chOff x="813373" y="3070618"/>
            <a:chExt cx="4437846" cy="46166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29DFFDF-FF09-2055-6C8D-986C44ADE9F9}"/>
                </a:ext>
              </a:extLst>
            </p:cNvPr>
            <p:cNvGrpSpPr/>
            <p:nvPr/>
          </p:nvGrpSpPr>
          <p:grpSpPr>
            <a:xfrm>
              <a:off x="813373" y="3116785"/>
              <a:ext cx="1584176" cy="369332"/>
              <a:chOff x="583138" y="1221164"/>
              <a:chExt cx="1584176" cy="369332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41381459-A752-41FB-5A2C-3B0F153CDF1E}"/>
                  </a:ext>
                </a:extLst>
              </p:cNvPr>
              <p:cNvSpPr/>
              <p:nvPr/>
            </p:nvSpPr>
            <p:spPr>
              <a:xfrm>
                <a:off x="583138" y="1221164"/>
                <a:ext cx="1584176" cy="369332"/>
              </a:xfrm>
              <a:prstGeom prst="roundRect">
                <a:avLst/>
              </a:prstGeom>
              <a:solidFill>
                <a:srgbClr val="3F8A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455125-4942-22F7-A3EF-82587682F644}"/>
                  </a:ext>
                </a:extLst>
              </p:cNvPr>
              <p:cNvSpPr txBox="1"/>
              <p:nvPr/>
            </p:nvSpPr>
            <p:spPr>
              <a:xfrm>
                <a:off x="681013" y="1236553"/>
                <a:ext cx="14029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지도 분석 방법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DCEDC4-FEF5-D175-1BB1-5DA345899688}"/>
                </a:ext>
              </a:extLst>
            </p:cNvPr>
            <p:cNvSpPr txBox="1"/>
            <p:nvPr/>
          </p:nvSpPr>
          <p:spPr>
            <a:xfrm>
              <a:off x="2407171" y="3070618"/>
              <a:ext cx="2844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지도 데이터를 이용해 분석하는 방법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GPS, </a:t>
              </a:r>
              <a:r>
                <a:rPr lang="ko-KR" altLang="en-US" sz="1200" dirty="0"/>
                <a:t>위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경도를 이용해 데이터를 분석</a:t>
              </a:r>
              <a:endParaRPr lang="en-US" altLang="ko-KR" sz="1200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C4D764E-C55A-AD73-2C51-C3BE3109B2FF}"/>
              </a:ext>
            </a:extLst>
          </p:cNvPr>
          <p:cNvGrpSpPr/>
          <p:nvPr/>
        </p:nvGrpSpPr>
        <p:grpSpPr>
          <a:xfrm>
            <a:off x="813373" y="3432323"/>
            <a:ext cx="1593798" cy="369332"/>
            <a:chOff x="583138" y="1221164"/>
            <a:chExt cx="1593798" cy="369332"/>
          </a:xfrm>
          <a:solidFill>
            <a:srgbClr val="C6E190"/>
          </a:solidFill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08DB358-1964-0B0C-3663-F83E66B422FE}"/>
                </a:ext>
              </a:extLst>
            </p:cNvPr>
            <p:cNvSpPr/>
            <p:nvPr/>
          </p:nvSpPr>
          <p:spPr>
            <a:xfrm>
              <a:off x="583138" y="1221164"/>
              <a:ext cx="1584176" cy="369332"/>
            </a:xfrm>
            <a:prstGeom prst="roundRect">
              <a:avLst/>
            </a:prstGeom>
            <a:solidFill>
              <a:srgbClr val="3F8A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100581-99B6-1BDD-05B4-998F9FB98A12}"/>
                </a:ext>
              </a:extLst>
            </p:cNvPr>
            <p:cNvSpPr txBox="1"/>
            <p:nvPr/>
          </p:nvSpPr>
          <p:spPr>
            <a:xfrm>
              <a:off x="588039" y="1236553"/>
              <a:ext cx="1588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통계적 분석 방법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5800107-AC3D-7460-34EC-89401F23A680}"/>
              </a:ext>
            </a:extLst>
          </p:cNvPr>
          <p:cNvSpPr txBox="1"/>
          <p:nvPr/>
        </p:nvSpPr>
        <p:spPr>
          <a:xfrm>
            <a:off x="2397549" y="3386156"/>
            <a:ext cx="4333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확률</a:t>
            </a:r>
            <a:r>
              <a:rPr lang="en-US" altLang="ko-KR" sz="1200" dirty="0"/>
              <a:t>, </a:t>
            </a:r>
            <a:r>
              <a:rPr lang="ko-KR" altLang="en-US" sz="1200" dirty="0"/>
              <a:t>분산</a:t>
            </a:r>
            <a:r>
              <a:rPr lang="en-US" altLang="ko-KR" sz="1200" dirty="0"/>
              <a:t>, </a:t>
            </a:r>
            <a:r>
              <a:rPr lang="ko-KR" altLang="en-US" sz="1200" dirty="0"/>
              <a:t>표준편차 등을 이용해 분석하는 기법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P-value(</a:t>
            </a:r>
            <a:r>
              <a:rPr lang="ko-KR" altLang="en-US" sz="1200" dirty="0"/>
              <a:t>유의확률</a:t>
            </a:r>
            <a:r>
              <a:rPr lang="en-US" altLang="ko-KR" sz="1200" dirty="0"/>
              <a:t>), T</a:t>
            </a:r>
            <a:r>
              <a:rPr lang="ko-KR" altLang="en-US" sz="1200" dirty="0"/>
              <a:t>검정</a:t>
            </a:r>
            <a:r>
              <a:rPr lang="en-US" altLang="ko-KR" sz="1200" dirty="0"/>
              <a:t>(</a:t>
            </a:r>
            <a:r>
              <a:rPr lang="ko-KR" altLang="en-US" sz="1200" dirty="0"/>
              <a:t>집단 분석</a:t>
            </a:r>
            <a:r>
              <a:rPr lang="en-US" altLang="ko-KR" sz="1200" dirty="0"/>
              <a:t>)</a:t>
            </a:r>
            <a:r>
              <a:rPr lang="ko-KR" altLang="en-US" sz="1200" dirty="0"/>
              <a:t>등의 분석 방법이 대표적</a:t>
            </a:r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C2D4FE34-1E16-32E5-3611-99660DB6AB19}"/>
              </a:ext>
            </a:extLst>
          </p:cNvPr>
          <p:cNvGrpSpPr/>
          <p:nvPr/>
        </p:nvGrpSpPr>
        <p:grpSpPr>
          <a:xfrm>
            <a:off x="813201" y="3917295"/>
            <a:ext cx="5684886" cy="600165"/>
            <a:chOff x="813201" y="4058100"/>
            <a:chExt cx="5684886" cy="600165"/>
          </a:xfrm>
        </p:grpSpPr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E7B3838F-4D0B-FF51-83F2-189694E3292C}"/>
                </a:ext>
              </a:extLst>
            </p:cNvPr>
            <p:cNvGrpSpPr/>
            <p:nvPr/>
          </p:nvGrpSpPr>
          <p:grpSpPr>
            <a:xfrm>
              <a:off x="813201" y="4058100"/>
              <a:ext cx="1608133" cy="600165"/>
              <a:chOff x="578421" y="1221163"/>
              <a:chExt cx="1608133" cy="600165"/>
            </a:xfrm>
          </p:grpSpPr>
          <p:sp>
            <p:nvSpPr>
              <p:cNvPr id="1025" name="사각형: 둥근 모서리 1024">
                <a:extLst>
                  <a:ext uri="{FF2B5EF4-FFF2-40B4-BE49-F238E27FC236}">
                    <a16:creationId xmlns:a16="http://schemas.microsoft.com/office/drawing/2014/main" id="{A5DF1A0A-DC50-92E0-2498-321A42F7F61D}"/>
                  </a:ext>
                </a:extLst>
              </p:cNvPr>
              <p:cNvSpPr/>
              <p:nvPr/>
            </p:nvSpPr>
            <p:spPr>
              <a:xfrm>
                <a:off x="583138" y="1221163"/>
                <a:ext cx="1584176" cy="584775"/>
              </a:xfrm>
              <a:prstGeom prst="roundRect">
                <a:avLst/>
              </a:prstGeom>
              <a:solidFill>
                <a:srgbClr val="3F8A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286D042D-E691-516C-7783-542C0269BCE7}"/>
                  </a:ext>
                </a:extLst>
              </p:cNvPr>
              <p:cNvSpPr txBox="1"/>
              <p:nvPr/>
            </p:nvSpPr>
            <p:spPr>
              <a:xfrm>
                <a:off x="578421" y="1236553"/>
                <a:ext cx="1608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spc="-100" dirty="0">
                    <a:solidFill>
                      <a:schemeClr val="bg1"/>
                    </a:solidFill>
                  </a:rPr>
                  <a:t>기계학습을 이용한</a:t>
                </a:r>
                <a:endParaRPr lang="en-US" altLang="ko-KR" sz="1600" spc="-1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분석 방법</a:t>
                </a:r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72665D9-A9B8-D3EF-B2B4-B92404086F8E}"/>
                </a:ext>
              </a:extLst>
            </p:cNvPr>
            <p:cNvSpPr txBox="1"/>
            <p:nvPr/>
          </p:nvSpPr>
          <p:spPr>
            <a:xfrm>
              <a:off x="2402094" y="4140303"/>
              <a:ext cx="4095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데이터를 기반으로 한 지도학습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 지도학습 분석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대표적으로 </a:t>
              </a:r>
              <a:r>
                <a:rPr lang="ko-KR" altLang="en-US" sz="1200" dirty="0" err="1"/>
                <a:t>지지벡터머신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뉴럴넷</a:t>
              </a:r>
              <a:r>
                <a:rPr lang="ko-KR" altLang="en-US" sz="1200" dirty="0"/>
                <a:t> 등의 분석 방법이 대표적</a:t>
              </a:r>
              <a:endParaRPr lang="en-US" altLang="ko-KR" sz="1200" dirty="0"/>
            </a:p>
          </p:txBody>
        </p: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B265885-58AF-F856-04C1-E0199A0EC560}"/>
              </a:ext>
            </a:extLst>
          </p:cNvPr>
          <p:cNvGrpSpPr/>
          <p:nvPr/>
        </p:nvGrpSpPr>
        <p:grpSpPr>
          <a:xfrm>
            <a:off x="813373" y="4586935"/>
            <a:ext cx="6664413" cy="507831"/>
            <a:chOff x="813373" y="4740404"/>
            <a:chExt cx="6664413" cy="507831"/>
          </a:xfrm>
        </p:grpSpPr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57869FF9-ACDD-DE8B-DF18-E7E55E8E37FA}"/>
                </a:ext>
              </a:extLst>
            </p:cNvPr>
            <p:cNvGrpSpPr/>
            <p:nvPr/>
          </p:nvGrpSpPr>
          <p:grpSpPr>
            <a:xfrm>
              <a:off x="813373" y="4740404"/>
              <a:ext cx="1584176" cy="369332"/>
              <a:chOff x="583138" y="1221164"/>
              <a:chExt cx="1584176" cy="369332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ACF6A28F-2493-6B2A-FE8C-73AB969DB37B}"/>
                  </a:ext>
                </a:extLst>
              </p:cNvPr>
              <p:cNvSpPr/>
              <p:nvPr/>
            </p:nvSpPr>
            <p:spPr>
              <a:xfrm>
                <a:off x="583138" y="1221164"/>
                <a:ext cx="1584176" cy="369332"/>
              </a:xfrm>
              <a:prstGeom prst="roundRect">
                <a:avLst/>
              </a:prstGeom>
              <a:solidFill>
                <a:srgbClr val="3F8A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6F88DDFF-C807-B77F-9F7E-AC8D7BDF29AC}"/>
                  </a:ext>
                </a:extLst>
              </p:cNvPr>
              <p:cNvSpPr txBox="1"/>
              <p:nvPr/>
            </p:nvSpPr>
            <p:spPr>
              <a:xfrm>
                <a:off x="1044927" y="1236553"/>
                <a:ext cx="6751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</a:rPr>
                  <a:t>ETC..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FA623565-C7A6-B41E-57EC-4604FBFF8F0D}"/>
                </a:ext>
              </a:extLst>
            </p:cNvPr>
            <p:cNvSpPr txBox="1"/>
            <p:nvPr/>
          </p:nvSpPr>
          <p:spPr>
            <a:xfrm>
              <a:off x="2397549" y="4786570"/>
              <a:ext cx="5080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분석 방법은 어떤 데이터를 </a:t>
              </a:r>
              <a:r>
                <a:rPr lang="ko-KR" altLang="en-US" sz="1200" dirty="0" err="1"/>
                <a:t>분석하느냐에</a:t>
              </a:r>
              <a:r>
                <a:rPr lang="ko-KR" altLang="en-US" sz="1200" dirty="0"/>
                <a:t> 따라 분석 방법이 달라 질 수 있음</a:t>
              </a:r>
              <a:endParaRPr lang="en-US" altLang="ko-KR" sz="1200" dirty="0"/>
            </a:p>
            <a:p>
              <a:endParaRPr lang="ko-KR" altLang="en-US" sz="1200" dirty="0"/>
            </a:p>
          </p:txBody>
        </p:sp>
      </p:grp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D8A5AB21-2EBB-D172-DCA2-853EE1D69D30}"/>
              </a:ext>
            </a:extLst>
          </p:cNvPr>
          <p:cNvSpPr/>
          <p:nvPr/>
        </p:nvSpPr>
        <p:spPr>
          <a:xfrm>
            <a:off x="755576" y="1899206"/>
            <a:ext cx="7272801" cy="31032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218" y="1692414"/>
            <a:ext cx="2885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정보의 진화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0283" y="1044342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LESSON 03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5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 rot="10800000">
            <a:off x="202776" y="277854"/>
            <a:ext cx="1416896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43218" y="727625"/>
            <a:ext cx="7859756" cy="338554"/>
            <a:chOff x="543218" y="792459"/>
            <a:chExt cx="7859756" cy="338554"/>
          </a:xfrm>
        </p:grpSpPr>
        <p:sp>
          <p:nvSpPr>
            <p:cNvPr id="10" name="TextBox 9"/>
            <p:cNvSpPr txBox="1"/>
            <p:nvPr/>
          </p:nvSpPr>
          <p:spPr>
            <a:xfrm>
              <a:off x="713048" y="792459"/>
              <a:ext cx="768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정형화되고 기록할 만한 가치가 있다고 판단되는 어떤 현상이나 사건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아이디어에 대한 묘사</a:t>
              </a:r>
            </a:p>
          </p:txBody>
        </p:sp>
        <p:pic>
          <p:nvPicPr>
            <p:cNvPr id="11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554217" y="2670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데이터</a:t>
            </a:r>
          </a:p>
        </p:txBody>
      </p:sp>
      <p:pic>
        <p:nvPicPr>
          <p:cNvPr id="16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ECC27EC-F2A0-D092-403C-600411D5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720" y="1275606"/>
            <a:ext cx="1451483" cy="354206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8B836C-DCD2-9E14-4175-2DD39D9E41CF}"/>
              </a:ext>
            </a:extLst>
          </p:cNvPr>
          <p:cNvGrpSpPr/>
          <p:nvPr/>
        </p:nvGrpSpPr>
        <p:grpSpPr>
          <a:xfrm>
            <a:off x="4211960" y="2257550"/>
            <a:ext cx="2736304" cy="323165"/>
            <a:chOff x="823330" y="1344996"/>
            <a:chExt cx="2736304" cy="323165"/>
          </a:xfrm>
        </p:grpSpPr>
        <p:pic>
          <p:nvPicPr>
            <p:cNvPr id="1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060DA96-C9E8-5C34-C808-B8ED2E1A7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07BBD6-8A18-DE43-1073-4FC54FDB6DA6}"/>
                </a:ext>
              </a:extLst>
            </p:cNvPr>
            <p:cNvSpPr txBox="1"/>
            <p:nvPr/>
          </p:nvSpPr>
          <p:spPr>
            <a:xfrm>
              <a:off x="965055" y="1344996"/>
              <a:ext cx="2594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이름    </a:t>
              </a:r>
              <a:r>
                <a:rPr lang="en-US" altLang="ko-KR" sz="1500" dirty="0"/>
                <a:t>: </a:t>
              </a:r>
              <a:r>
                <a:rPr lang="ko-KR" altLang="en-US" sz="1500" dirty="0"/>
                <a:t>홍길동</a:t>
              </a:r>
              <a:endParaRPr lang="en-US" altLang="ko-KR" sz="15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CE7D82-6793-6662-5893-EA7211D7420A}"/>
              </a:ext>
            </a:extLst>
          </p:cNvPr>
          <p:cNvGrpSpPr/>
          <p:nvPr/>
        </p:nvGrpSpPr>
        <p:grpSpPr>
          <a:xfrm>
            <a:off x="4211960" y="2716357"/>
            <a:ext cx="2736304" cy="323165"/>
            <a:chOff x="823330" y="1344996"/>
            <a:chExt cx="2736304" cy="323165"/>
          </a:xfrm>
        </p:grpSpPr>
        <p:pic>
          <p:nvPicPr>
            <p:cNvPr id="20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47ECA1EA-35C4-0ABF-C4A6-272EDDE9D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D7871A-0895-EC03-5379-8BE1639A736D}"/>
                </a:ext>
              </a:extLst>
            </p:cNvPr>
            <p:cNvSpPr txBox="1"/>
            <p:nvPr/>
          </p:nvSpPr>
          <p:spPr>
            <a:xfrm>
              <a:off x="965055" y="1344996"/>
              <a:ext cx="2594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키        </a:t>
              </a:r>
              <a:r>
                <a:rPr lang="en-US" altLang="ko-KR" sz="1500" dirty="0"/>
                <a:t>: 170cm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D1CE26-9696-3DA2-B170-2553D25DC47E}"/>
              </a:ext>
            </a:extLst>
          </p:cNvPr>
          <p:cNvGrpSpPr/>
          <p:nvPr/>
        </p:nvGrpSpPr>
        <p:grpSpPr>
          <a:xfrm>
            <a:off x="4211960" y="3175164"/>
            <a:ext cx="2736304" cy="323165"/>
            <a:chOff x="823330" y="1344996"/>
            <a:chExt cx="2736304" cy="323165"/>
          </a:xfrm>
        </p:grpSpPr>
        <p:pic>
          <p:nvPicPr>
            <p:cNvPr id="23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F13BA109-5CF4-F092-56A9-AF6D286AE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176DC8-3C74-17E9-7702-99C1BA2BF75F}"/>
                </a:ext>
              </a:extLst>
            </p:cNvPr>
            <p:cNvSpPr txBox="1"/>
            <p:nvPr/>
          </p:nvSpPr>
          <p:spPr>
            <a:xfrm>
              <a:off x="965055" y="1344996"/>
              <a:ext cx="2594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몸무게 </a:t>
              </a:r>
              <a:r>
                <a:rPr lang="en-US" altLang="ko-KR" sz="1500" dirty="0"/>
                <a:t>: 70kg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3A5F0A-AE11-3FA8-58F6-76193F94335D}"/>
              </a:ext>
            </a:extLst>
          </p:cNvPr>
          <p:cNvGrpSpPr/>
          <p:nvPr/>
        </p:nvGrpSpPr>
        <p:grpSpPr>
          <a:xfrm>
            <a:off x="4211960" y="3633971"/>
            <a:ext cx="2736304" cy="323165"/>
            <a:chOff x="823330" y="1344996"/>
            <a:chExt cx="2736304" cy="323165"/>
          </a:xfrm>
        </p:grpSpPr>
        <p:pic>
          <p:nvPicPr>
            <p:cNvPr id="26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2FE31887-6912-A5DF-FDAF-C73EA0F5C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EF819A-6E29-FFCD-C914-8EE3FCFD1473}"/>
                </a:ext>
              </a:extLst>
            </p:cNvPr>
            <p:cNvSpPr txBox="1"/>
            <p:nvPr/>
          </p:nvSpPr>
          <p:spPr>
            <a:xfrm>
              <a:off x="965055" y="1344996"/>
              <a:ext cx="2594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결혼    </a:t>
              </a:r>
              <a:r>
                <a:rPr lang="en-US" altLang="ko-KR" sz="1500" dirty="0"/>
                <a:t>: </a:t>
              </a:r>
              <a:r>
                <a:rPr lang="ko-KR" altLang="en-US" sz="1500" dirty="0"/>
                <a:t>미혼</a:t>
              </a:r>
              <a:endParaRPr lang="en-US" altLang="ko-KR" sz="15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16A7FB-FFD7-3547-4342-B3C0F9FDB56E}"/>
              </a:ext>
            </a:extLst>
          </p:cNvPr>
          <p:cNvGrpSpPr/>
          <p:nvPr/>
        </p:nvGrpSpPr>
        <p:grpSpPr>
          <a:xfrm>
            <a:off x="4211960" y="4092777"/>
            <a:ext cx="2736304" cy="323165"/>
            <a:chOff x="670930" y="1681807"/>
            <a:chExt cx="2736304" cy="323165"/>
          </a:xfrm>
        </p:grpSpPr>
        <p:pic>
          <p:nvPicPr>
            <p:cNvPr id="2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31A798B1-2D65-E478-34EB-318477142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30" y="1756450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E4CA90-913F-9BE2-C09B-DFE9B61D280B}"/>
                </a:ext>
              </a:extLst>
            </p:cNvPr>
            <p:cNvSpPr txBox="1"/>
            <p:nvPr/>
          </p:nvSpPr>
          <p:spPr>
            <a:xfrm>
              <a:off x="812655" y="1681807"/>
              <a:ext cx="2594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특기    </a:t>
              </a:r>
              <a:r>
                <a:rPr lang="en-US" altLang="ko-KR" sz="1500" dirty="0"/>
                <a:t>: </a:t>
              </a:r>
              <a:r>
                <a:rPr lang="ko-KR" altLang="en-US" sz="1500" dirty="0"/>
                <a:t>무술</a:t>
              </a:r>
              <a:endParaRPr lang="en-US" altLang="ko-KR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73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5896" y="1692414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강의 소개</a:t>
            </a:r>
          </a:p>
        </p:txBody>
      </p:sp>
    </p:spTree>
    <p:extLst>
      <p:ext uri="{BB962C8B-B14F-4D97-AF65-F5344CB8AC3E}">
        <p14:creationId xmlns:p14="http://schemas.microsoft.com/office/powerpoint/2010/main" val="18386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335C081E-642F-039C-B5A4-A5B0185C6404}"/>
              </a:ext>
            </a:extLst>
          </p:cNvPr>
          <p:cNvGrpSpPr/>
          <p:nvPr/>
        </p:nvGrpSpPr>
        <p:grpSpPr>
          <a:xfrm>
            <a:off x="202776" y="267031"/>
            <a:ext cx="1200872" cy="369332"/>
            <a:chOff x="202776" y="267031"/>
            <a:chExt cx="1200872" cy="369332"/>
          </a:xfrm>
        </p:grpSpPr>
        <p:sp>
          <p:nvSpPr>
            <p:cNvPr id="18" name="사다리꼴 17"/>
            <p:cNvSpPr/>
            <p:nvPr/>
          </p:nvSpPr>
          <p:spPr>
            <a:xfrm rot="10800000">
              <a:off x="202776" y="277854"/>
              <a:ext cx="1200872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4217" y="26703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정보</a:t>
              </a:r>
            </a:p>
          </p:txBody>
        </p:sp>
        <p:pic>
          <p:nvPicPr>
            <p:cNvPr id="20" name="Picture 4" descr="C:\Users\casio\매\2023_작업\04. [모션파크]동양미래대_오픈소스_ppt\06.이미지\데이터분석입문_시안\-o.em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BDCB41-6CCF-388F-192D-D97D1A7D1EC6}"/>
              </a:ext>
            </a:extLst>
          </p:cNvPr>
          <p:cNvGrpSpPr/>
          <p:nvPr/>
        </p:nvGrpSpPr>
        <p:grpSpPr>
          <a:xfrm>
            <a:off x="543218" y="727625"/>
            <a:ext cx="4195291" cy="338554"/>
            <a:chOff x="543218" y="792459"/>
            <a:chExt cx="4195291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5D1143-10C2-A856-22C0-818C44FB9F03}"/>
                </a:ext>
              </a:extLst>
            </p:cNvPr>
            <p:cNvSpPr txBox="1"/>
            <p:nvPr/>
          </p:nvSpPr>
          <p:spPr>
            <a:xfrm>
              <a:off x="713048" y="792459"/>
              <a:ext cx="40254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데이터는 사실들 그 자체에 대한 일차적인 표현</a:t>
              </a:r>
            </a:p>
          </p:txBody>
        </p:sp>
        <p:pic>
          <p:nvPicPr>
            <p:cNvPr id="28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4EC5666C-3269-A98E-1E0F-AC419E45C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D108D0-850E-DF81-E06C-1944330511F3}"/>
              </a:ext>
            </a:extLst>
          </p:cNvPr>
          <p:cNvGrpSpPr/>
          <p:nvPr/>
        </p:nvGrpSpPr>
        <p:grpSpPr>
          <a:xfrm>
            <a:off x="543218" y="1066704"/>
            <a:ext cx="4567188" cy="338554"/>
            <a:chOff x="543218" y="792459"/>
            <a:chExt cx="4567188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E485DC-5577-2B85-7407-9624951EA6B8}"/>
                </a:ext>
              </a:extLst>
            </p:cNvPr>
            <p:cNvSpPr txBox="1"/>
            <p:nvPr/>
          </p:nvSpPr>
          <p:spPr>
            <a:xfrm>
              <a:off x="713048" y="792459"/>
              <a:ext cx="4397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사실들과 </a:t>
              </a:r>
              <a:r>
                <a:rPr lang="ko-KR" altLang="en-US" sz="1600" dirty="0" err="1">
                  <a:latin typeface="+mn-ea"/>
                </a:rPr>
                <a:t>이들로부터</a:t>
              </a:r>
              <a:r>
                <a:rPr lang="ko-KR" altLang="en-US" sz="1600" dirty="0">
                  <a:latin typeface="+mn-ea"/>
                </a:rPr>
                <a:t> 유도될 수 있는 유추된 사실들</a:t>
              </a:r>
            </a:p>
          </p:txBody>
        </p:sp>
        <p:pic>
          <p:nvPicPr>
            <p:cNvPr id="3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E5186AAE-87D0-5E30-D50B-D273266D6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B35491-43EF-47D7-DACF-29CCA1C6E818}"/>
              </a:ext>
            </a:extLst>
          </p:cNvPr>
          <p:cNvGrpSpPr/>
          <p:nvPr/>
        </p:nvGrpSpPr>
        <p:grpSpPr>
          <a:xfrm>
            <a:off x="543218" y="1405783"/>
            <a:ext cx="4216451" cy="338554"/>
            <a:chOff x="543218" y="792459"/>
            <a:chExt cx="4216451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3AAFF2-FC82-6508-7C4E-5EBDC5E3DA46}"/>
                </a:ext>
              </a:extLst>
            </p:cNvPr>
            <p:cNvSpPr txBox="1"/>
            <p:nvPr/>
          </p:nvSpPr>
          <p:spPr>
            <a:xfrm>
              <a:off x="713048" y="792459"/>
              <a:ext cx="4046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관련성과 목적을 갖춘 데이터</a:t>
              </a:r>
              <a:r>
                <a:rPr lang="en-US" altLang="ko-KR" sz="1600" dirty="0">
                  <a:latin typeface="+mn-ea"/>
                </a:rPr>
                <a:t>(Peter</a:t>
              </a:r>
              <a:r>
                <a:rPr lang="ko-KR" altLang="en-US" sz="1600" dirty="0">
                  <a:latin typeface="+mn-ea"/>
                </a:rPr>
                <a:t> </a:t>
              </a:r>
              <a:r>
                <a:rPr lang="en-US" altLang="ko-KR" sz="1600" dirty="0">
                  <a:latin typeface="+mn-ea"/>
                </a:rPr>
                <a:t>Drucker)</a:t>
              </a:r>
            </a:p>
          </p:txBody>
        </p:sp>
        <p:pic>
          <p:nvPicPr>
            <p:cNvPr id="3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BD299711-03B7-F4A0-F0FB-C8CBD7F55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919BAAC-D30F-CFEF-ECD3-9FDAF36C0BDF}"/>
              </a:ext>
            </a:extLst>
          </p:cNvPr>
          <p:cNvGrpSpPr/>
          <p:nvPr/>
        </p:nvGrpSpPr>
        <p:grpSpPr>
          <a:xfrm>
            <a:off x="543218" y="1744862"/>
            <a:ext cx="5841383" cy="338554"/>
            <a:chOff x="543218" y="792459"/>
            <a:chExt cx="5841383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768665-7995-8DD9-9B94-622FB2A06FBE}"/>
                </a:ext>
              </a:extLst>
            </p:cNvPr>
            <p:cNvSpPr txBox="1"/>
            <p:nvPr/>
          </p:nvSpPr>
          <p:spPr>
            <a:xfrm>
              <a:off x="713048" y="792459"/>
              <a:ext cx="56715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정보 </a:t>
              </a:r>
              <a:r>
                <a:rPr lang="en-US" altLang="ko-KR" sz="1600" dirty="0">
                  <a:latin typeface="+mn-ea"/>
                </a:rPr>
                <a:t>= </a:t>
              </a:r>
              <a:r>
                <a:rPr lang="ko-KR" altLang="en-US" sz="1600" dirty="0">
                  <a:latin typeface="+mn-ea"/>
                </a:rPr>
                <a:t>데이터 </a:t>
              </a:r>
              <a:r>
                <a:rPr lang="en-US" altLang="ko-KR" sz="1600" dirty="0">
                  <a:latin typeface="+mn-ea"/>
                </a:rPr>
                <a:t>+ </a:t>
              </a:r>
              <a:r>
                <a:rPr lang="ko-KR" altLang="en-US" sz="1600" dirty="0">
                  <a:latin typeface="+mn-ea"/>
                </a:rPr>
                <a:t>의미 </a:t>
              </a:r>
              <a:r>
                <a:rPr lang="en-US" altLang="ko-KR" sz="1600" dirty="0">
                  <a:latin typeface="+mn-ea"/>
                </a:rPr>
                <a:t>(Thomas Davenport, Laurence </a:t>
              </a:r>
              <a:r>
                <a:rPr lang="en-US" altLang="ko-KR" sz="1600" dirty="0" err="1">
                  <a:latin typeface="+mn-ea"/>
                </a:rPr>
                <a:t>Prusak</a:t>
              </a:r>
              <a:r>
                <a:rPr lang="en-US" altLang="ko-KR" sz="1600" dirty="0">
                  <a:latin typeface="+mn-ea"/>
                </a:rPr>
                <a:t>)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3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C5F905D9-368F-ACCE-628E-30E60F745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DB1D5EF-A479-2031-7D6A-8654A5564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733627"/>
              </p:ext>
            </p:extLst>
          </p:nvPr>
        </p:nvGraphicFramePr>
        <p:xfrm>
          <a:off x="971600" y="2283718"/>
          <a:ext cx="1796894" cy="2276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447">
                  <a:extLst>
                    <a:ext uri="{9D8B030D-6E8A-4147-A177-3AD203B41FA5}">
                      <a16:colId xmlns:a16="http://schemas.microsoft.com/office/drawing/2014/main" val="122582616"/>
                    </a:ext>
                  </a:extLst>
                </a:gridCol>
                <a:gridCol w="898447">
                  <a:extLst>
                    <a:ext uri="{9D8B030D-6E8A-4147-A177-3AD203B41FA5}">
                      <a16:colId xmlns:a16="http://schemas.microsoft.com/office/drawing/2014/main" val="2751723224"/>
                    </a:ext>
                  </a:extLst>
                </a:gridCol>
              </a:tblGrid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45175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학기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152996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631766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3.3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91324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317547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12525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73824"/>
                  </a:ext>
                </a:extLst>
              </a:tr>
              <a:tr h="284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학기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28893"/>
                  </a:ext>
                </a:extLst>
              </a:tr>
            </a:tbl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1D0E16C7-D4B9-69AB-8C7F-423CA6CEF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482493"/>
              </p:ext>
            </p:extLst>
          </p:nvPr>
        </p:nvGraphicFramePr>
        <p:xfrm>
          <a:off x="3141955" y="2283718"/>
          <a:ext cx="3158237" cy="2276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A390CA2F-FE08-4E23-238F-C9740E70953C}"/>
              </a:ext>
            </a:extLst>
          </p:cNvPr>
          <p:cNvSpPr txBox="1"/>
          <p:nvPr/>
        </p:nvSpPr>
        <p:spPr>
          <a:xfrm>
            <a:off x="1498791" y="4659982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데이터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918BD4-CA04-CB38-64F2-6848B1E636AD}"/>
              </a:ext>
            </a:extLst>
          </p:cNvPr>
          <p:cNvSpPr txBox="1"/>
          <p:nvPr/>
        </p:nvSpPr>
        <p:spPr>
          <a:xfrm>
            <a:off x="4460227" y="465998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328792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4684012" cy="381262"/>
            <a:chOff x="202779" y="447056"/>
            <a:chExt cx="4684012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4410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데이터와 정보에 비해 좀 더 상위 수준의 개념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43218" y="1086845"/>
            <a:ext cx="6913279" cy="338554"/>
            <a:chOff x="543218" y="792459"/>
            <a:chExt cx="6913279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713048" y="792459"/>
              <a:ext cx="6743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정보</a:t>
              </a:r>
              <a:r>
                <a:rPr lang="en-US" altLang="ko-KR" sz="1600" dirty="0">
                  <a:latin typeface="+mn-ea"/>
                </a:rPr>
                <a:t>(Information)</a:t>
              </a:r>
              <a:r>
                <a:rPr lang="ko-KR" altLang="en-US" sz="1600" dirty="0">
                  <a:latin typeface="+mn-ea"/>
                </a:rPr>
                <a:t>에 개인적 경험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아이디어 등이 더해지면 지식</a:t>
              </a:r>
              <a:r>
                <a:rPr lang="en-US" altLang="ko-KR" sz="1600" dirty="0">
                  <a:latin typeface="+mn-ea"/>
                </a:rPr>
                <a:t>(Knowledge)</a:t>
              </a:r>
              <a:endParaRPr lang="ko-KR" altLang="en-US" sz="1600" dirty="0">
                <a:latin typeface="+mn-ea"/>
              </a:endParaRPr>
            </a:p>
          </p:txBody>
        </p:sp>
        <p:pic>
          <p:nvPicPr>
            <p:cNvPr id="13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554217" y="26703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셀 실행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4DBF4B-A636-D23D-55A2-E1FABF9AE639}"/>
              </a:ext>
            </a:extLst>
          </p:cNvPr>
          <p:cNvGrpSpPr/>
          <p:nvPr/>
        </p:nvGrpSpPr>
        <p:grpSpPr>
          <a:xfrm>
            <a:off x="202776" y="267031"/>
            <a:ext cx="1200872" cy="369332"/>
            <a:chOff x="202776" y="267031"/>
            <a:chExt cx="1200872" cy="369332"/>
          </a:xfrm>
        </p:grpSpPr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2A66AF90-0A8E-60C3-F302-AA258ADF172C}"/>
                </a:ext>
              </a:extLst>
            </p:cNvPr>
            <p:cNvSpPr/>
            <p:nvPr/>
          </p:nvSpPr>
          <p:spPr>
            <a:xfrm rot="10800000">
              <a:off x="202776" y="277854"/>
              <a:ext cx="1200872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30E6A3-0AF5-3CD7-51B5-B9F7B301E5C2}"/>
                </a:ext>
              </a:extLst>
            </p:cNvPr>
            <p:cNvSpPr txBox="1"/>
            <p:nvPr/>
          </p:nvSpPr>
          <p:spPr>
            <a:xfrm>
              <a:off x="554217" y="26703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지식</a:t>
              </a:r>
            </a:p>
          </p:txBody>
        </p:sp>
        <p:pic>
          <p:nvPicPr>
            <p:cNvPr id="8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4D6FBB6A-2B4C-AA45-B9A5-0E534192EA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8" name="그래픽 67" descr="비행기 단색으로 채워진">
            <a:extLst>
              <a:ext uri="{FF2B5EF4-FFF2-40B4-BE49-F238E27FC236}">
                <a16:creationId xmlns:a16="http://schemas.microsoft.com/office/drawing/2014/main" id="{C59361ED-E1B7-986A-3856-5899F85BC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487613">
            <a:off x="1495887" y="1871450"/>
            <a:ext cx="546343" cy="546343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E2C8092D-8624-B8C9-E76D-C1A20F66CCC0}"/>
              </a:ext>
            </a:extLst>
          </p:cNvPr>
          <p:cNvGrpSpPr/>
          <p:nvPr/>
        </p:nvGrpSpPr>
        <p:grpSpPr>
          <a:xfrm>
            <a:off x="636589" y="1635646"/>
            <a:ext cx="5809482" cy="2928574"/>
            <a:chOff x="542070" y="1759035"/>
            <a:chExt cx="5809482" cy="2928574"/>
          </a:xfrm>
        </p:grpSpPr>
        <p:pic>
          <p:nvPicPr>
            <p:cNvPr id="14" name="그래픽 13" descr="전구 윤곽선">
              <a:extLst>
                <a:ext uri="{FF2B5EF4-FFF2-40B4-BE49-F238E27FC236}">
                  <a16:creationId xmlns:a16="http://schemas.microsoft.com/office/drawing/2014/main" id="{472768F2-D27F-486F-3334-8CD00B23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703243" y="3104687"/>
              <a:ext cx="1582922" cy="15829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CCD442-2C18-DDF7-E9E7-4A50AED09340}"/>
                </a:ext>
              </a:extLst>
            </p:cNvPr>
            <p:cNvSpPr txBox="1"/>
            <p:nvPr/>
          </p:nvSpPr>
          <p:spPr>
            <a:xfrm>
              <a:off x="3189174" y="3487227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지식</a:t>
              </a:r>
            </a:p>
          </p:txBody>
        </p:sp>
        <p:sp>
          <p:nvSpPr>
            <p:cNvPr id="36" name="생각 풍선: 구름 모양 35">
              <a:extLst>
                <a:ext uri="{FF2B5EF4-FFF2-40B4-BE49-F238E27FC236}">
                  <a16:creationId xmlns:a16="http://schemas.microsoft.com/office/drawing/2014/main" id="{761CFB18-65A7-2335-7B0D-BB4F7F322AB9}"/>
                </a:ext>
              </a:extLst>
            </p:cNvPr>
            <p:cNvSpPr/>
            <p:nvPr/>
          </p:nvSpPr>
          <p:spPr>
            <a:xfrm>
              <a:off x="733141" y="1759035"/>
              <a:ext cx="1897360" cy="1728192"/>
            </a:xfrm>
            <a:prstGeom prst="cloudCallout">
              <a:avLst>
                <a:gd name="adj1" fmla="val -10775"/>
                <a:gd name="adj2" fmla="val 49157"/>
              </a:avLst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5256EA7-80C9-044C-BF92-51CDBA786272}"/>
                </a:ext>
              </a:extLst>
            </p:cNvPr>
            <p:cNvGrpSpPr/>
            <p:nvPr/>
          </p:nvGrpSpPr>
          <p:grpSpPr>
            <a:xfrm>
              <a:off x="3313219" y="2227057"/>
              <a:ext cx="1296144" cy="704733"/>
              <a:chOff x="3590647" y="2227057"/>
              <a:chExt cx="1296144" cy="704733"/>
            </a:xfrm>
          </p:grpSpPr>
          <p:sp>
            <p:nvSpPr>
              <p:cNvPr id="38" name="평행 사변형 37">
                <a:extLst>
                  <a:ext uri="{FF2B5EF4-FFF2-40B4-BE49-F238E27FC236}">
                    <a16:creationId xmlns:a16="http://schemas.microsoft.com/office/drawing/2014/main" id="{8F7CF422-8136-9782-E89E-0F4B67E4CC22}"/>
                  </a:ext>
                </a:extLst>
              </p:cNvPr>
              <p:cNvSpPr/>
              <p:nvPr/>
            </p:nvSpPr>
            <p:spPr>
              <a:xfrm>
                <a:off x="3590647" y="2227057"/>
                <a:ext cx="1296144" cy="704733"/>
              </a:xfrm>
              <a:prstGeom prst="parallelogram">
                <a:avLst>
                  <a:gd name="adj" fmla="val 2354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84BD0E-55C3-BBB6-FFCB-DFDD315770C9}"/>
                  </a:ext>
                </a:extLst>
              </p:cNvPr>
              <p:cNvSpPr txBox="1"/>
              <p:nvPr/>
            </p:nvSpPr>
            <p:spPr>
              <a:xfrm>
                <a:off x="3867463" y="2410147"/>
                <a:ext cx="7425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데이터</a:t>
                </a:r>
              </a:p>
            </p:txBody>
          </p:sp>
        </p:grp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6BD6FCD9-8F4C-B5E4-B5D6-21169930A1D0}"/>
                </a:ext>
              </a:extLst>
            </p:cNvPr>
            <p:cNvSpPr/>
            <p:nvPr/>
          </p:nvSpPr>
          <p:spPr>
            <a:xfrm>
              <a:off x="5271432" y="2227057"/>
              <a:ext cx="1080120" cy="704733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2BEC02-6D7C-AF89-A2B7-0D7F7113BE12}"/>
                </a:ext>
              </a:extLst>
            </p:cNvPr>
            <p:cNvSpPr txBox="1"/>
            <p:nvPr/>
          </p:nvSpPr>
          <p:spPr>
            <a:xfrm>
              <a:off x="5533211" y="2410147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처리</a:t>
              </a:r>
            </a:p>
          </p:txBody>
        </p:sp>
        <p:sp>
          <p:nvSpPr>
            <p:cNvPr id="45" name="순서도: 문서 44">
              <a:extLst>
                <a:ext uri="{FF2B5EF4-FFF2-40B4-BE49-F238E27FC236}">
                  <a16:creationId xmlns:a16="http://schemas.microsoft.com/office/drawing/2014/main" id="{F7924F15-B21A-4954-3EB4-F39E712CFF41}"/>
                </a:ext>
              </a:extLst>
            </p:cNvPr>
            <p:cNvSpPr/>
            <p:nvPr/>
          </p:nvSpPr>
          <p:spPr>
            <a:xfrm>
              <a:off x="5271432" y="3519468"/>
              <a:ext cx="1080120" cy="864096"/>
            </a:xfrm>
            <a:prstGeom prst="flowChart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691C30D-AFFE-4ECC-5F97-C733D7B2D524}"/>
                </a:ext>
              </a:extLst>
            </p:cNvPr>
            <p:cNvSpPr txBox="1"/>
            <p:nvPr/>
          </p:nvSpPr>
          <p:spPr>
            <a:xfrm>
              <a:off x="5535232" y="3718101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정보</a:t>
              </a:r>
            </a:p>
          </p:txBody>
        </p:sp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48F7A376-859E-B0B8-970C-D3FF0095B04D}"/>
                </a:ext>
              </a:extLst>
            </p:cNvPr>
            <p:cNvSpPr/>
            <p:nvPr/>
          </p:nvSpPr>
          <p:spPr>
            <a:xfrm>
              <a:off x="4729285" y="2319722"/>
              <a:ext cx="375583" cy="504056"/>
            </a:xfrm>
            <a:prstGeom prst="homePlate">
              <a:avLst>
                <a:gd name="adj" fmla="val 2949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각형 47">
              <a:extLst>
                <a:ext uri="{FF2B5EF4-FFF2-40B4-BE49-F238E27FC236}">
                  <a16:creationId xmlns:a16="http://schemas.microsoft.com/office/drawing/2014/main" id="{A8C7799F-BA93-AC8A-7F5C-B5F59C4DA4FA}"/>
                </a:ext>
              </a:extLst>
            </p:cNvPr>
            <p:cNvSpPr/>
            <p:nvPr/>
          </p:nvSpPr>
          <p:spPr>
            <a:xfrm>
              <a:off x="2907317" y="2319722"/>
              <a:ext cx="375583" cy="504056"/>
            </a:xfrm>
            <a:prstGeom prst="homePlate">
              <a:avLst>
                <a:gd name="adj" fmla="val 2949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각형 49">
              <a:extLst>
                <a:ext uri="{FF2B5EF4-FFF2-40B4-BE49-F238E27FC236}">
                  <a16:creationId xmlns:a16="http://schemas.microsoft.com/office/drawing/2014/main" id="{CE2B4385-1B15-D1C4-36ED-53F62F83F04C}"/>
                </a:ext>
              </a:extLst>
            </p:cNvPr>
            <p:cNvSpPr/>
            <p:nvPr/>
          </p:nvSpPr>
          <p:spPr>
            <a:xfrm rot="5400000">
              <a:off x="5623699" y="2973601"/>
              <a:ext cx="375583" cy="504056"/>
            </a:xfrm>
            <a:prstGeom prst="homePlate">
              <a:avLst>
                <a:gd name="adj" fmla="val 2949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1383B09-9A0E-BEBA-71E8-9A3AB0532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723878"/>
              <a:ext cx="103628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3889179-D63D-29F7-557B-0C05ADF9A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944" y="3951516"/>
              <a:ext cx="1003921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05C4AD90-E202-2EE2-2D36-05CF8BE53D34}"/>
                </a:ext>
              </a:extLst>
            </p:cNvPr>
            <p:cNvCxnSpPr>
              <a:cxnSpLocks/>
            </p:cNvCxnSpPr>
            <p:nvPr/>
          </p:nvCxnSpPr>
          <p:spPr>
            <a:xfrm>
              <a:off x="2078969" y="3099105"/>
              <a:ext cx="997561" cy="997561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428E400F-1DD3-519E-C1BD-EE64D4730C33}"/>
                </a:ext>
              </a:extLst>
            </p:cNvPr>
            <p:cNvCxnSpPr>
              <a:cxnSpLocks/>
            </p:cNvCxnSpPr>
            <p:nvPr/>
          </p:nvCxnSpPr>
          <p:spPr>
            <a:xfrm>
              <a:off x="1847803" y="3259746"/>
              <a:ext cx="1040196" cy="1040196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8F2BAB4-6CB4-0BE8-7507-86B5FC500C2C}"/>
                </a:ext>
              </a:extLst>
            </p:cNvPr>
            <p:cNvGrpSpPr/>
            <p:nvPr/>
          </p:nvGrpSpPr>
          <p:grpSpPr>
            <a:xfrm>
              <a:off x="1820404" y="3587991"/>
              <a:ext cx="1165840" cy="363525"/>
              <a:chOff x="1640438" y="4125426"/>
              <a:chExt cx="1165840" cy="363525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996FE66-AA31-F9C5-87F8-8CFF045985CC}"/>
                  </a:ext>
                </a:extLst>
              </p:cNvPr>
              <p:cNvSpPr/>
              <p:nvPr/>
            </p:nvSpPr>
            <p:spPr>
              <a:xfrm>
                <a:off x="1640438" y="4125426"/>
                <a:ext cx="1165840" cy="36352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F6C93F5-367B-6B2B-79BE-4F33C7688572}"/>
                  </a:ext>
                </a:extLst>
              </p:cNvPr>
              <p:cNvSpPr txBox="1"/>
              <p:nvPr/>
            </p:nvSpPr>
            <p:spPr>
              <a:xfrm>
                <a:off x="1733481" y="4150397"/>
                <a:ext cx="9797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+mn-ea"/>
                  </a:rPr>
                  <a:t>의사 결정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F4F0EB4-0EC5-D1B5-0BB0-229A6DA5DC08}"/>
                </a:ext>
              </a:extLst>
            </p:cNvPr>
            <p:cNvGrpSpPr/>
            <p:nvPr/>
          </p:nvGrpSpPr>
          <p:grpSpPr>
            <a:xfrm>
              <a:off x="542070" y="3259746"/>
              <a:ext cx="1165840" cy="363525"/>
              <a:chOff x="1640438" y="4125426"/>
              <a:chExt cx="1165840" cy="363525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F3CB9779-00BB-8590-D336-CFDBF3D5E065}"/>
                  </a:ext>
                </a:extLst>
              </p:cNvPr>
              <p:cNvSpPr/>
              <p:nvPr/>
            </p:nvSpPr>
            <p:spPr>
              <a:xfrm>
                <a:off x="1640438" y="4125426"/>
                <a:ext cx="1165840" cy="36352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C2F202-65DE-0A6E-910F-5D163F3D417D}"/>
                  </a:ext>
                </a:extLst>
              </p:cNvPr>
              <p:cNvSpPr txBox="1"/>
              <p:nvPr/>
            </p:nvSpPr>
            <p:spPr>
              <a:xfrm>
                <a:off x="1733481" y="4150397"/>
                <a:ext cx="9797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+mn-ea"/>
                  </a:rPr>
                  <a:t>현실 세계</a:t>
                </a:r>
              </a:p>
            </p:txBody>
          </p:sp>
        </p:grpSp>
        <p:pic>
          <p:nvPicPr>
            <p:cNvPr id="70" name="그래픽 69" descr="걷기 단색으로 채워진">
              <a:extLst>
                <a:ext uri="{FF2B5EF4-FFF2-40B4-BE49-F238E27FC236}">
                  <a16:creationId xmlns:a16="http://schemas.microsoft.com/office/drawing/2014/main" id="{28269E6C-D3A7-3E43-719A-70446CB2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89936" y="2088804"/>
              <a:ext cx="914400" cy="914400"/>
            </a:xfrm>
            <a:prstGeom prst="rect">
              <a:avLst/>
            </a:prstGeom>
          </p:spPr>
        </p:pic>
        <p:pic>
          <p:nvPicPr>
            <p:cNvPr id="72" name="그래픽 71" descr="현대 건축 단색으로 채워진">
              <a:extLst>
                <a:ext uri="{FF2B5EF4-FFF2-40B4-BE49-F238E27FC236}">
                  <a16:creationId xmlns:a16="http://schemas.microsoft.com/office/drawing/2014/main" id="{44DC2F60-1CEA-1E6B-BB42-AE722E27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3574" y="2336439"/>
              <a:ext cx="714715" cy="71471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71CB00A-426B-F2CC-9CBD-0A14B9700D13}"/>
              </a:ext>
            </a:extLst>
          </p:cNvPr>
          <p:cNvSpPr txBox="1"/>
          <p:nvPr/>
        </p:nvSpPr>
        <p:spPr>
          <a:xfrm>
            <a:off x="1403648" y="4587974"/>
            <a:ext cx="544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지식 </a:t>
            </a:r>
            <a:r>
              <a:rPr lang="en-US" altLang="ko-KR" sz="1600" dirty="0">
                <a:latin typeface="+mn-ea"/>
              </a:rPr>
              <a:t>= </a:t>
            </a:r>
            <a:r>
              <a:rPr lang="ko-KR" altLang="en-US" sz="1600" dirty="0">
                <a:latin typeface="+mn-ea"/>
              </a:rPr>
              <a:t>내면화된 정보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개인적 경험과 아이디어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+ </a:t>
            </a:r>
            <a:r>
              <a:rPr lang="ko-KR" altLang="en-US" sz="1600" dirty="0">
                <a:latin typeface="+mn-ea"/>
              </a:rPr>
              <a:t>정보 사용 능력</a:t>
            </a:r>
          </a:p>
        </p:txBody>
      </p:sp>
    </p:spTree>
    <p:extLst>
      <p:ext uri="{BB962C8B-B14F-4D97-AF65-F5344CB8AC3E}">
        <p14:creationId xmlns:p14="http://schemas.microsoft.com/office/powerpoint/2010/main" val="149140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2779" y="695722"/>
            <a:ext cx="7264846" cy="381262"/>
            <a:chOff x="202779" y="447056"/>
            <a:chExt cx="7264846" cy="381262"/>
          </a:xfrm>
        </p:grpSpPr>
        <p:pic>
          <p:nvPicPr>
            <p:cNvPr id="16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6609" y="458986"/>
              <a:ext cx="6991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종합된 지식</a:t>
              </a:r>
              <a:r>
                <a:rPr lang="en-US" altLang="ko-KR" dirty="0">
                  <a:solidFill>
                    <a:schemeClr val="accent2"/>
                  </a:solidFill>
                  <a:latin typeface="+mj-ea"/>
                  <a:ea typeface="+mj-ea"/>
                </a:rPr>
                <a:t>, </a:t>
              </a:r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패턴화된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지식을 바탕으로 올바른 의사결정을 수행하는 능력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925A5E-50ED-E5B9-3D1C-5D33D841413F}"/>
              </a:ext>
            </a:extLst>
          </p:cNvPr>
          <p:cNvGrpSpPr/>
          <p:nvPr/>
        </p:nvGrpSpPr>
        <p:grpSpPr>
          <a:xfrm>
            <a:off x="202776" y="267031"/>
            <a:ext cx="1200872" cy="369332"/>
            <a:chOff x="202776" y="267031"/>
            <a:chExt cx="1200872" cy="369332"/>
          </a:xfrm>
        </p:grpSpPr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FE39FFD0-1CC6-08C3-B6B1-62312A61179D}"/>
                </a:ext>
              </a:extLst>
            </p:cNvPr>
            <p:cNvSpPr/>
            <p:nvPr/>
          </p:nvSpPr>
          <p:spPr>
            <a:xfrm rot="10800000">
              <a:off x="202776" y="277854"/>
              <a:ext cx="1200872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205CA9-FD5F-3E56-2ABE-2507B68D792F}"/>
                </a:ext>
              </a:extLst>
            </p:cNvPr>
            <p:cNvSpPr txBox="1"/>
            <p:nvPr/>
          </p:nvSpPr>
          <p:spPr>
            <a:xfrm>
              <a:off x="554217" y="267031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지혜</a:t>
              </a:r>
            </a:p>
          </p:txBody>
        </p:sp>
        <p:pic>
          <p:nvPicPr>
            <p:cNvPr id="7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AF8B02F1-0628-1AE7-C898-E6433F8EE5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81C64D-0AAD-1148-4DE2-A2190E3336EB}"/>
              </a:ext>
            </a:extLst>
          </p:cNvPr>
          <p:cNvGrpSpPr/>
          <p:nvPr/>
        </p:nvGrpSpPr>
        <p:grpSpPr>
          <a:xfrm>
            <a:off x="202779" y="1739868"/>
            <a:ext cx="1559759" cy="381262"/>
            <a:chOff x="202779" y="447056"/>
            <a:chExt cx="1559759" cy="381262"/>
          </a:xfrm>
        </p:grpSpPr>
        <p:pic>
          <p:nvPicPr>
            <p:cNvPr id="9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789A18A5-F42C-2BB6-2AAB-9FB7DE158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FB5B6-E9CB-B9E0-BF7E-5369153B216F}"/>
                </a:ext>
              </a:extLst>
            </p:cNvPr>
            <p:cNvSpPr txBox="1"/>
            <p:nvPr/>
          </p:nvSpPr>
          <p:spPr>
            <a:xfrm>
              <a:off x="476609" y="458986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사전적 의미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66BF68-7152-6166-C926-017CD459804C}"/>
              </a:ext>
            </a:extLst>
          </p:cNvPr>
          <p:cNvGrpSpPr/>
          <p:nvPr/>
        </p:nvGrpSpPr>
        <p:grpSpPr>
          <a:xfrm>
            <a:off x="543218" y="2130991"/>
            <a:ext cx="5846384" cy="338554"/>
            <a:chOff x="543218" y="792459"/>
            <a:chExt cx="5846384" cy="338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04E61-BEC1-0879-5239-76241ECA475C}"/>
                </a:ext>
              </a:extLst>
            </p:cNvPr>
            <p:cNvSpPr txBox="1"/>
            <p:nvPr/>
          </p:nvSpPr>
          <p:spPr>
            <a:xfrm>
              <a:off x="713048" y="792459"/>
              <a:ext cx="5676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사물의 이치를 빨리 깨닫고 사물을 정확하게 처리하는 정신적 능력</a:t>
              </a:r>
            </a:p>
          </p:txBody>
        </p:sp>
        <p:pic>
          <p:nvPicPr>
            <p:cNvPr id="15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5CC7F02-D2A7-3602-BE46-17C2A9FB2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952780-813B-4AA1-ABCF-BF2D26C02815}"/>
              </a:ext>
            </a:extLst>
          </p:cNvPr>
          <p:cNvGrpSpPr/>
          <p:nvPr/>
        </p:nvGrpSpPr>
        <p:grpSpPr>
          <a:xfrm>
            <a:off x="554217" y="1049156"/>
            <a:ext cx="7324353" cy="584775"/>
            <a:chOff x="543218" y="792459"/>
            <a:chExt cx="7324353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1A4EF7-128D-4B41-A460-D3282CDC6A17}"/>
                </a:ext>
              </a:extLst>
            </p:cNvPr>
            <p:cNvSpPr txBox="1"/>
            <p:nvPr/>
          </p:nvSpPr>
          <p:spPr>
            <a:xfrm>
              <a:off x="713048" y="792459"/>
              <a:ext cx="71545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지혜</a:t>
              </a:r>
              <a:r>
                <a:rPr lang="en-US" altLang="ko-KR" sz="1600" dirty="0">
                  <a:latin typeface="+mn-ea"/>
                </a:rPr>
                <a:t>(Wisdom)</a:t>
              </a:r>
              <a:r>
                <a:rPr lang="ko-KR" altLang="en-US" sz="1600" dirty="0">
                  <a:latin typeface="+mn-ea"/>
                </a:rPr>
                <a:t>는 축적된 지식을 종합적으로 활용하여 앞으로의 상황을 예측하거나</a:t>
              </a:r>
              <a:r>
                <a:rPr lang="en-US" altLang="ko-KR" sz="1600" dirty="0">
                  <a:latin typeface="+mn-ea"/>
                </a:rPr>
                <a:t>, </a:t>
              </a:r>
            </a:p>
            <a:p>
              <a:r>
                <a:rPr lang="ko-KR" altLang="en-US" sz="1600" dirty="0">
                  <a:latin typeface="+mn-ea"/>
                </a:rPr>
                <a:t>현상에 대한 관계를 파악해낼 수 있는 단계</a:t>
              </a:r>
            </a:p>
          </p:txBody>
        </p:sp>
        <p:pic>
          <p:nvPicPr>
            <p:cNvPr id="20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6117FD0D-9C67-466A-B2D2-43E60E299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90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8AB5A6B-D518-D848-3B0B-01A2A8DFA90D}"/>
              </a:ext>
            </a:extLst>
          </p:cNvPr>
          <p:cNvSpPr/>
          <p:nvPr/>
        </p:nvSpPr>
        <p:spPr>
          <a:xfrm>
            <a:off x="2805651" y="1718869"/>
            <a:ext cx="5366745" cy="720080"/>
          </a:xfrm>
          <a:prstGeom prst="rect">
            <a:avLst/>
          </a:prstGeom>
          <a:solidFill>
            <a:srgbClr val="143F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440F28-9320-573A-23BF-8E5718322818}"/>
              </a:ext>
            </a:extLst>
          </p:cNvPr>
          <p:cNvSpPr/>
          <p:nvPr/>
        </p:nvSpPr>
        <p:spPr>
          <a:xfrm>
            <a:off x="2805651" y="2446382"/>
            <a:ext cx="5366745" cy="720080"/>
          </a:xfrm>
          <a:prstGeom prst="rect">
            <a:avLst/>
          </a:prstGeom>
          <a:solidFill>
            <a:srgbClr val="143F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6AE021-BA4F-97F9-595A-432951C7543D}"/>
              </a:ext>
            </a:extLst>
          </p:cNvPr>
          <p:cNvSpPr/>
          <p:nvPr/>
        </p:nvSpPr>
        <p:spPr>
          <a:xfrm>
            <a:off x="2805651" y="3170245"/>
            <a:ext cx="5366745" cy="737793"/>
          </a:xfrm>
          <a:prstGeom prst="rect">
            <a:avLst/>
          </a:prstGeom>
          <a:solidFill>
            <a:srgbClr val="143F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70D05B-DBBB-6517-C939-02174BF6EEF6}"/>
              </a:ext>
            </a:extLst>
          </p:cNvPr>
          <p:cNvSpPr/>
          <p:nvPr/>
        </p:nvSpPr>
        <p:spPr>
          <a:xfrm>
            <a:off x="2805652" y="3908919"/>
            <a:ext cx="5366745" cy="721840"/>
          </a:xfrm>
          <a:prstGeom prst="rect">
            <a:avLst/>
          </a:prstGeom>
          <a:solidFill>
            <a:srgbClr val="143F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7E94B8-C952-83FF-6AA9-5207D4B77BD2}"/>
              </a:ext>
            </a:extLst>
          </p:cNvPr>
          <p:cNvSpPr/>
          <p:nvPr/>
        </p:nvSpPr>
        <p:spPr>
          <a:xfrm>
            <a:off x="2805654" y="987574"/>
            <a:ext cx="5366745" cy="720080"/>
          </a:xfrm>
          <a:prstGeom prst="rect">
            <a:avLst/>
          </a:prstGeom>
          <a:solidFill>
            <a:srgbClr val="143F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다리꼴 17"/>
          <p:cNvSpPr/>
          <p:nvPr/>
        </p:nvSpPr>
        <p:spPr>
          <a:xfrm rot="10800000">
            <a:off x="202770" y="277848"/>
            <a:ext cx="2353005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4217" y="267031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정보의 진화 단계</a:t>
            </a:r>
          </a:p>
        </p:txBody>
      </p:sp>
      <p:pic>
        <p:nvPicPr>
          <p:cNvPr id="20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10FDC88F-2A7E-9D56-3B73-0CC890334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56772"/>
              </p:ext>
            </p:extLst>
          </p:nvPr>
        </p:nvGraphicFramePr>
        <p:xfrm>
          <a:off x="827584" y="987574"/>
          <a:ext cx="3956142" cy="3642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EB9DC02-4E10-CB09-6C80-551503B76517}"/>
              </a:ext>
            </a:extLst>
          </p:cNvPr>
          <p:cNvSpPr txBox="1"/>
          <p:nvPr/>
        </p:nvSpPr>
        <p:spPr>
          <a:xfrm>
            <a:off x="3707904" y="1060834"/>
            <a:ext cx="4105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매장의 전체 피자매출 상승은 주요 고객그룹의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소비성향 변화에 기인한 것이다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가설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검증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21DAF-D261-8CEC-0B4C-42A82E2CACBE}"/>
              </a:ext>
            </a:extLst>
          </p:cNvPr>
          <p:cNvSpPr txBox="1"/>
          <p:nvPr/>
        </p:nvSpPr>
        <p:spPr>
          <a:xfrm>
            <a:off x="3770420" y="1909632"/>
            <a:ext cx="398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상대적으로 저렴한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 피자를 먹어야 겠다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FD249-0614-CBE8-C7C4-02CFC6464F33}"/>
              </a:ext>
            </a:extLst>
          </p:cNvPr>
          <p:cNvSpPr txBox="1"/>
          <p:nvPr/>
        </p:nvSpPr>
        <p:spPr>
          <a:xfrm>
            <a:off x="4427984" y="2639009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M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 피자가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매장보다 더 비싸다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CE3F0-F35A-D841-40FE-AA3EA6E30412}"/>
              </a:ext>
            </a:extLst>
          </p:cNvPr>
          <p:cNvSpPr txBox="1"/>
          <p:nvPr/>
        </p:nvSpPr>
        <p:spPr>
          <a:xfrm>
            <a:off x="5123674" y="3243807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M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 피자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 18,000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원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C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매장 피자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10,600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2890A-E67E-A4CE-B781-2F418FB0E015}"/>
              </a:ext>
            </a:extLst>
          </p:cNvPr>
          <p:cNvSpPr txBox="1"/>
          <p:nvPr/>
        </p:nvSpPr>
        <p:spPr>
          <a:xfrm>
            <a:off x="4959793" y="4095022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실 세계의 모든 것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가상의 그 무엇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64E96-5EC7-D4CF-A3D1-19C17E66DEFC}"/>
              </a:ext>
            </a:extLst>
          </p:cNvPr>
          <p:cNvSpPr txBox="1"/>
          <p:nvPr/>
        </p:nvSpPr>
        <p:spPr>
          <a:xfrm>
            <a:off x="0" y="4850285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/>
                </a:solidFill>
                <a:latin typeface="+mn-ea"/>
              </a:rPr>
              <a:t>출처</a:t>
            </a:r>
            <a:r>
              <a:rPr lang="en-US" altLang="ko-KR" sz="1100" dirty="0">
                <a:solidFill>
                  <a:schemeClr val="bg2"/>
                </a:solidFill>
                <a:latin typeface="+mn-ea"/>
              </a:rPr>
              <a:t>] </a:t>
            </a:r>
            <a:r>
              <a:rPr lang="ko-KR" altLang="en-US" sz="1100" dirty="0">
                <a:solidFill>
                  <a:schemeClr val="bg2"/>
                </a:solidFill>
                <a:latin typeface="+mn-ea"/>
              </a:rPr>
              <a:t>데이터 분석 전문가 가이드 </a:t>
            </a:r>
            <a:r>
              <a:rPr lang="en-US" altLang="ko-KR" sz="1100" dirty="0">
                <a:solidFill>
                  <a:schemeClr val="bg2"/>
                </a:solidFill>
                <a:latin typeface="+mn-ea"/>
              </a:rPr>
              <a:t>- </a:t>
            </a:r>
            <a:r>
              <a:rPr lang="ko-KR" altLang="en-US" sz="1100" dirty="0" err="1">
                <a:solidFill>
                  <a:schemeClr val="bg2"/>
                </a:solidFill>
                <a:latin typeface="+mn-ea"/>
              </a:rPr>
              <a:t>한국데이터베이스진흥원</a:t>
            </a:r>
            <a:endParaRPr lang="ko-KR" altLang="en-US" sz="11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A1F49-194D-ED03-E430-9640FE1FF0E7}"/>
              </a:ext>
            </a:extLst>
          </p:cNvPr>
          <p:cNvSpPr txBox="1"/>
          <p:nvPr/>
        </p:nvSpPr>
        <p:spPr>
          <a:xfrm>
            <a:off x="443062" y="3241308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사실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관찰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52B97E-E6C7-3C8C-91EE-A9FAA4443187}"/>
              </a:ext>
            </a:extLst>
          </p:cNvPr>
          <p:cNvSpPr txBox="1"/>
          <p:nvPr/>
        </p:nvSpPr>
        <p:spPr>
          <a:xfrm>
            <a:off x="443062" y="2434767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상황 설명을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위한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B56CF6-CB63-F278-0B24-E56A47ADD859}"/>
              </a:ext>
            </a:extLst>
          </p:cNvPr>
          <p:cNvSpPr txBox="1"/>
          <p:nvPr/>
        </p:nvSpPr>
        <p:spPr>
          <a:xfrm>
            <a:off x="443062" y="1801148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의미 있는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81763F-68AE-5A5E-718F-D06528BC20EF}"/>
              </a:ext>
            </a:extLst>
          </p:cNvPr>
          <p:cNvSpPr txBox="1"/>
          <p:nvPr/>
        </p:nvSpPr>
        <p:spPr>
          <a:xfrm>
            <a:off x="443062" y="1153076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통찰력을 가진 지식</a:t>
            </a:r>
          </a:p>
        </p:txBody>
      </p:sp>
    </p:spTree>
    <p:extLst>
      <p:ext uri="{BB962C8B-B14F-4D97-AF65-F5344CB8AC3E}">
        <p14:creationId xmlns:p14="http://schemas.microsoft.com/office/powerpoint/2010/main" val="52952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8984" y="1923246"/>
            <a:ext cx="2068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Q &amp; A</a:t>
            </a:r>
            <a:endParaRPr lang="ko-KR" altLang="en-US" sz="5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5939" y="1275174"/>
            <a:ext cx="20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accent3">
                    <a:lumMod val="60000"/>
                    <a:lumOff val="40000"/>
                  </a:schemeClr>
                </a:solidFill>
                <a:latin typeface="LAB디지털" panose="02020603020101020101" pitchFamily="18" charset="-127"/>
                <a:ea typeface="LAB디지털" panose="02020603020101020101" pitchFamily="18" charset="-127"/>
              </a:rPr>
              <a:t>Thank you!</a:t>
            </a:r>
            <a:endParaRPr lang="ko-KR" altLang="en-US" sz="2400" spc="300" dirty="0">
              <a:solidFill>
                <a:schemeClr val="accent3">
                  <a:lumMod val="60000"/>
                  <a:lumOff val="40000"/>
                </a:schemeClr>
              </a:solidFill>
              <a:latin typeface="LAB디지털" panose="02020603020101020101" pitchFamily="18" charset="-127"/>
              <a:ea typeface="LAB디지털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968BD7-B002-D428-6929-C6C8D754AE25}"/>
              </a:ext>
            </a:extLst>
          </p:cNvPr>
          <p:cNvGrpSpPr/>
          <p:nvPr/>
        </p:nvGrpSpPr>
        <p:grpSpPr>
          <a:xfrm>
            <a:off x="395536" y="4192801"/>
            <a:ext cx="5909258" cy="323165"/>
            <a:chOff x="823330" y="1344996"/>
            <a:chExt cx="5909258" cy="323165"/>
          </a:xfrm>
        </p:grpSpPr>
        <p:pic>
          <p:nvPicPr>
            <p:cNvPr id="5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44F2BAD3-0296-75D9-4173-B90994DEC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B6CB39-1A5C-07C7-004C-99D2947DEEC8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Name: </a:t>
              </a:r>
              <a:r>
                <a:rPr lang="ko-KR" altLang="en-US" sz="1500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김준휘</a:t>
              </a:r>
              <a:endParaRPr lang="en-US" altLang="ko-KR" sz="15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135F43-8F15-2529-6400-B8D2E42D8255}"/>
              </a:ext>
            </a:extLst>
          </p:cNvPr>
          <p:cNvSpPr txBox="1"/>
          <p:nvPr/>
        </p:nvSpPr>
        <p:spPr>
          <a:xfrm>
            <a:off x="537261" y="4165078"/>
            <a:ext cx="5767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endParaRPr lang="en-US" altLang="ko-KR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lvl="1"/>
            <a:endParaRPr lang="en-US" altLang="ko-KR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2A240D-6E22-0B5F-5C27-6231DC678395}"/>
              </a:ext>
            </a:extLst>
          </p:cNvPr>
          <p:cNvGrpSpPr/>
          <p:nvPr/>
        </p:nvGrpSpPr>
        <p:grpSpPr>
          <a:xfrm>
            <a:off x="395536" y="4461830"/>
            <a:ext cx="5909258" cy="323165"/>
            <a:chOff x="823330" y="1344996"/>
            <a:chExt cx="5909258" cy="323165"/>
          </a:xfrm>
        </p:grpSpPr>
        <p:pic>
          <p:nvPicPr>
            <p:cNvPr id="14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98A4E019-A514-6C1F-04E1-22C9AF006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544715-63FC-7212-D482-46D6F6CE3E87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E-mail: kbb@nate.com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467ABF-3C26-8B12-782A-68E8764A7997}"/>
              </a:ext>
            </a:extLst>
          </p:cNvPr>
          <p:cNvGrpSpPr/>
          <p:nvPr/>
        </p:nvGrpSpPr>
        <p:grpSpPr>
          <a:xfrm>
            <a:off x="395536" y="4758581"/>
            <a:ext cx="5909258" cy="323165"/>
            <a:chOff x="823330" y="1344996"/>
            <a:chExt cx="5909258" cy="323165"/>
          </a:xfrm>
        </p:grpSpPr>
        <p:pic>
          <p:nvPicPr>
            <p:cNvPr id="17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5CEF70EB-31FB-237D-2D29-531835840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71250-10B5-94AD-531C-15AC6544BB73}"/>
                </a:ext>
              </a:extLst>
            </p:cNvPr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강환수</a:t>
              </a:r>
              <a:r>
                <a:rPr lang="ko-KR" altLang="en-US" sz="15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교수님 </a:t>
              </a:r>
              <a:r>
                <a:rPr lang="en-US" altLang="ko-KR" sz="15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GitHub: https://github.com/ai7dnn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3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다리꼴 24"/>
          <p:cNvSpPr/>
          <p:nvPr/>
        </p:nvSpPr>
        <p:spPr>
          <a:xfrm rot="10800000">
            <a:off x="202778" y="277858"/>
            <a:ext cx="1632918" cy="327309"/>
          </a:xfrm>
          <a:prstGeom prst="trapezoid">
            <a:avLst>
              <a:gd name="adj" fmla="val 42035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02779" y="699542"/>
            <a:ext cx="1559759" cy="381262"/>
            <a:chOff x="202779" y="447056"/>
            <a:chExt cx="1559759" cy="381262"/>
          </a:xfrm>
        </p:grpSpPr>
        <p:pic>
          <p:nvPicPr>
            <p:cNvPr id="3" name="Picture 2" descr="C:\Users\casio\매\2023_작업\04. [모션파크]동양미래대_오픈소스_ppt\06.이미지\데이터분석입문_시안\원그래프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76609" y="458986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김준휘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교수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7584" y="1865738"/>
            <a:ext cx="5909258" cy="323165"/>
            <a:chOff x="823330" y="1344996"/>
            <a:chExt cx="5909258" cy="323165"/>
          </a:xfrm>
        </p:grpSpPr>
        <p:pic>
          <p:nvPicPr>
            <p:cNvPr id="6" name="Picture 3" descr="C:\Users\casio\매\2023_작업\04. [모션파크]동양미래대_오픈소스_ppt\06.이미지\데이터분석입문_시안\+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65055" y="1344996"/>
              <a:ext cx="57675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ko-KR" sz="1500" dirty="0"/>
                <a:t>https://github.com/ai7dnn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552" y="1090665"/>
            <a:ext cx="4278647" cy="338554"/>
            <a:chOff x="543218" y="792459"/>
            <a:chExt cx="4278647" cy="338554"/>
          </a:xfrm>
        </p:grpSpPr>
        <p:sp>
          <p:nvSpPr>
            <p:cNvPr id="8" name="TextBox 7"/>
            <p:cNvSpPr txBox="1"/>
            <p:nvPr/>
          </p:nvSpPr>
          <p:spPr>
            <a:xfrm>
              <a:off x="713048" y="792459"/>
              <a:ext cx="41088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숭실대학교 일반대학원 신호처리 전공 박사수료</a:t>
              </a:r>
            </a:p>
          </p:txBody>
        </p:sp>
        <p:pic>
          <p:nvPicPr>
            <p:cNvPr id="9" name="Picture 4" descr="C:\Users\casio\매\2023_작업\04. [모션파크]동양미래대_오픈소스_ppt\06.이미지\데이터분석입문_시안\v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54217" y="26703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ix열정도" panose="00000500000000000000" pitchFamily="2" charset="-127"/>
                <a:ea typeface="Rix열정도" panose="00000500000000000000" pitchFamily="2" charset="-127"/>
              </a:rPr>
              <a:t>교수 소개</a:t>
            </a:r>
          </a:p>
        </p:txBody>
      </p:sp>
      <p:pic>
        <p:nvPicPr>
          <p:cNvPr id="1028" name="Picture 4" descr="C:\Users\casio\매\2023_작업\04. [모션파크]동양미래대_오픈소스_ppt\06.이미지\데이터분석입문_시안\-o.em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3" t="3" b="-3"/>
          <a:stretch/>
        </p:blipFill>
        <p:spPr bwMode="auto">
          <a:xfrm flipV="1">
            <a:off x="269875" y="410369"/>
            <a:ext cx="273640" cy="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15286-7705-6507-3B1B-A8BF896960A6}"/>
              </a:ext>
            </a:extLst>
          </p:cNvPr>
          <p:cNvGrpSpPr/>
          <p:nvPr/>
        </p:nvGrpSpPr>
        <p:grpSpPr>
          <a:xfrm>
            <a:off x="5519748" y="1541762"/>
            <a:ext cx="2555419" cy="338554"/>
            <a:chOff x="543218" y="792459"/>
            <a:chExt cx="2555419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D97285-D6B6-2208-8740-EFB94E382CF7}"/>
                </a:ext>
              </a:extLst>
            </p:cNvPr>
            <p:cNvSpPr txBox="1"/>
            <p:nvPr/>
          </p:nvSpPr>
          <p:spPr>
            <a:xfrm>
              <a:off x="713048" y="792459"/>
              <a:ext cx="2385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</a:rPr>
                <a:t>E-mail: kbb@nate.com</a:t>
              </a:r>
            </a:p>
          </p:txBody>
        </p:sp>
        <p:pic>
          <p:nvPicPr>
            <p:cNvPr id="34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15C1D124-466D-402F-183E-1A2689C7E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A94DD9A-A545-DEC7-9B74-C24E85F45435}"/>
              </a:ext>
            </a:extLst>
          </p:cNvPr>
          <p:cNvGrpSpPr/>
          <p:nvPr/>
        </p:nvGrpSpPr>
        <p:grpSpPr>
          <a:xfrm>
            <a:off x="530394" y="1541762"/>
            <a:ext cx="4079875" cy="338554"/>
            <a:chOff x="543218" y="792459"/>
            <a:chExt cx="4079875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72404-5F64-B91D-8E91-5B468B7A6D61}"/>
                </a:ext>
              </a:extLst>
            </p:cNvPr>
            <p:cNvSpPr txBox="1"/>
            <p:nvPr/>
          </p:nvSpPr>
          <p:spPr>
            <a:xfrm>
              <a:off x="713048" y="792459"/>
              <a:ext cx="3910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강의 관련 참고 자료 </a:t>
              </a:r>
              <a:r>
                <a:rPr lang="en-US" altLang="ko-KR" sz="1600" dirty="0">
                  <a:latin typeface="+mn-ea"/>
                </a:rPr>
                <a:t>&gt; </a:t>
              </a:r>
              <a:r>
                <a:rPr lang="ko-KR" altLang="en-US" sz="1600" dirty="0" err="1">
                  <a:latin typeface="+mn-ea"/>
                </a:rPr>
                <a:t>강환수</a:t>
              </a:r>
              <a:r>
                <a:rPr lang="en-US" altLang="ko-KR" sz="1600" dirty="0">
                  <a:latin typeface="+mn-ea"/>
                </a:rPr>
                <a:t> </a:t>
              </a:r>
              <a:r>
                <a:rPr lang="ko-KR" altLang="en-US" sz="1600" dirty="0">
                  <a:latin typeface="+mn-ea"/>
                </a:rPr>
                <a:t>교수님 </a:t>
              </a:r>
              <a:r>
                <a:rPr lang="en-US" altLang="ko-KR" sz="1600" dirty="0" err="1">
                  <a:latin typeface="+mn-ea"/>
                </a:rPr>
                <a:t>Github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3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03BE3A5E-D53A-047D-77BE-C72736D5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788D6D-E0CA-3BF0-A0BC-D14CEE5E3701}"/>
              </a:ext>
            </a:extLst>
          </p:cNvPr>
          <p:cNvSpPr txBox="1"/>
          <p:nvPr/>
        </p:nvSpPr>
        <p:spPr>
          <a:xfrm>
            <a:off x="675213" y="2607752"/>
            <a:ext cx="84986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2024-현재, </a:t>
            </a:r>
            <a:endParaRPr lang="en-US" altLang="ko-KR" sz="1600" dirty="0"/>
          </a:p>
          <a:p>
            <a:r>
              <a:rPr lang="ko-KR" altLang="en-US" sz="1600" dirty="0"/>
              <a:t>사고현장 요구조자의 이상 음향 음성 탐지 시스템 기술 개발, </a:t>
            </a:r>
            <a:r>
              <a:rPr lang="ko-KR" altLang="en-US" sz="1600" dirty="0" err="1"/>
              <a:t>한국산업기술평가관리원</a:t>
            </a:r>
            <a:endParaRPr lang="en-US" altLang="ko-KR" sz="1600" dirty="0"/>
          </a:p>
          <a:p>
            <a:r>
              <a:rPr lang="ko-KR" altLang="en-US" sz="1600" dirty="0"/>
              <a:t>다중 잡음 제거 기반의 공장 설비 이상 탐지 및 위치 추정 기술</a:t>
            </a:r>
            <a:r>
              <a:rPr lang="en-US" altLang="ko-KR" sz="1600" dirty="0"/>
              <a:t>, </a:t>
            </a:r>
            <a:r>
              <a:rPr lang="ko-KR" altLang="en-US" sz="1600" dirty="0"/>
              <a:t>한국연구재단</a:t>
            </a:r>
          </a:p>
          <a:p>
            <a:r>
              <a:rPr lang="ko-KR" altLang="en-US" sz="1600" dirty="0"/>
              <a:t> </a:t>
            </a:r>
          </a:p>
          <a:p>
            <a:r>
              <a:rPr lang="ko-KR" altLang="en-US" sz="1600" dirty="0"/>
              <a:t>2021-2023, </a:t>
            </a:r>
            <a:endParaRPr lang="en-US" altLang="ko-KR" sz="1600" dirty="0"/>
          </a:p>
          <a:p>
            <a:r>
              <a:rPr lang="ko-KR" altLang="en-US" sz="1600" dirty="0"/>
              <a:t>반도체 식각 공정에서 </a:t>
            </a:r>
            <a:r>
              <a:rPr lang="ko-KR" altLang="en-US" sz="1600" dirty="0" err="1"/>
              <a:t>TadGAN을</a:t>
            </a:r>
            <a:r>
              <a:rPr lang="ko-KR" altLang="en-US" sz="1600" dirty="0"/>
              <a:t> 이용한 </a:t>
            </a:r>
            <a:r>
              <a:rPr lang="ko-KR" altLang="en-US" sz="1600" dirty="0" err="1"/>
              <a:t>Predictive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Maintenance</a:t>
            </a:r>
            <a:r>
              <a:rPr lang="ko-KR" altLang="en-US" sz="1600" dirty="0"/>
              <a:t> 기반의 EPD 추정, 한국연구재단</a:t>
            </a:r>
          </a:p>
          <a:p>
            <a:endParaRPr lang="ko-KR" altLang="en-US" sz="1600" dirty="0"/>
          </a:p>
          <a:p>
            <a:r>
              <a:rPr lang="ko-KR" altLang="en-US" sz="1600" dirty="0"/>
              <a:t>2020-2021, </a:t>
            </a:r>
            <a:endParaRPr lang="en-US" altLang="ko-KR" sz="1600" dirty="0"/>
          </a:p>
          <a:p>
            <a:r>
              <a:rPr lang="ko-KR" altLang="en-US" sz="1600" dirty="0"/>
              <a:t>반도체 </a:t>
            </a:r>
            <a:r>
              <a:rPr lang="ko-KR" altLang="en-US" sz="1600" dirty="0" err="1"/>
              <a:t>식각장비</a:t>
            </a:r>
            <a:r>
              <a:rPr lang="ko-KR" altLang="en-US" sz="1600" dirty="0"/>
              <a:t> 실시간 공정진단을 위한 </a:t>
            </a:r>
            <a:r>
              <a:rPr lang="ko-KR" altLang="en-US" sz="1600" dirty="0" err="1"/>
              <a:t>AI기반</a:t>
            </a:r>
            <a:r>
              <a:rPr lang="ko-KR" altLang="en-US" sz="1600" dirty="0"/>
              <a:t> 4채널 광 스펙트럼 분석플랫폼 개발, 정보통신기획원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F57B65-5D16-356A-D6A8-27A89798BBAA}"/>
              </a:ext>
            </a:extLst>
          </p:cNvPr>
          <p:cNvGrpSpPr/>
          <p:nvPr/>
        </p:nvGrpSpPr>
        <p:grpSpPr>
          <a:xfrm>
            <a:off x="530719" y="2240527"/>
            <a:ext cx="1697812" cy="338554"/>
            <a:chOff x="543218" y="792459"/>
            <a:chExt cx="1697812" cy="3385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601683-C7E3-719B-2D76-1D7774E1A8DA}"/>
                </a:ext>
              </a:extLst>
            </p:cNvPr>
            <p:cNvSpPr txBox="1"/>
            <p:nvPr/>
          </p:nvSpPr>
          <p:spPr>
            <a:xfrm>
              <a:off x="713048" y="792459"/>
              <a:ext cx="1527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최근 </a:t>
              </a:r>
              <a:r>
                <a:rPr lang="en-US" altLang="ko-KR" sz="1600" dirty="0">
                  <a:latin typeface="+mn-ea"/>
                </a:rPr>
                <a:t>5</a:t>
              </a:r>
              <a:r>
                <a:rPr lang="ko-KR" altLang="en-US" sz="1600" dirty="0">
                  <a:latin typeface="+mn-ea"/>
                </a:rPr>
                <a:t>개년 과제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17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F680D69C-CCF5-A5CE-0F45-23326E79F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E20F50-0243-5BF2-FC96-D5AB6B65429B}"/>
              </a:ext>
            </a:extLst>
          </p:cNvPr>
          <p:cNvGrpSpPr/>
          <p:nvPr/>
        </p:nvGrpSpPr>
        <p:grpSpPr>
          <a:xfrm>
            <a:off x="5519748" y="1090665"/>
            <a:ext cx="3279977" cy="338554"/>
            <a:chOff x="543218" y="792459"/>
            <a:chExt cx="3279977" cy="3385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2B1BA1-C661-2645-3811-13D7C5E394DE}"/>
                </a:ext>
              </a:extLst>
            </p:cNvPr>
            <p:cNvSpPr txBox="1"/>
            <p:nvPr/>
          </p:nvSpPr>
          <p:spPr>
            <a:xfrm>
              <a:off x="713048" y="792459"/>
              <a:ext cx="3110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관심 연구 분야 </a:t>
              </a:r>
              <a:r>
                <a:rPr lang="en-US" altLang="ko-KR" sz="1600" dirty="0">
                  <a:latin typeface="+mn-ea"/>
                </a:rPr>
                <a:t>: AI, </a:t>
              </a:r>
              <a:r>
                <a:rPr lang="ko-KR" altLang="en-US" sz="1600" dirty="0">
                  <a:latin typeface="+mn-ea"/>
                </a:rPr>
                <a:t>신호처리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보안</a:t>
              </a:r>
              <a:endParaRPr lang="en-US" altLang="ko-KR" sz="1600" dirty="0">
                <a:latin typeface="+mn-ea"/>
              </a:endParaRPr>
            </a:p>
          </p:txBody>
        </p:sp>
        <p:pic>
          <p:nvPicPr>
            <p:cNvPr id="21" name="Picture 4" descr="C:\Users\casio\매\2023_작업\04. [모션파크]동양미래대_오픈소스_ppt\06.이미지\데이터분석입문_시안\v.wmf">
              <a:extLst>
                <a:ext uri="{FF2B5EF4-FFF2-40B4-BE49-F238E27FC236}">
                  <a16:creationId xmlns:a16="http://schemas.microsoft.com/office/drawing/2014/main" id="{AED7C8E9-D06A-8BE3-4737-C85442F43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18" y="870013"/>
              <a:ext cx="186742" cy="1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29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5D6931-0EF6-3D38-F07B-6580AE0BAF3E}"/>
              </a:ext>
            </a:extLst>
          </p:cNvPr>
          <p:cNvGrpSpPr/>
          <p:nvPr/>
        </p:nvGrpSpPr>
        <p:grpSpPr>
          <a:xfrm>
            <a:off x="202778" y="267031"/>
            <a:ext cx="2208981" cy="369332"/>
            <a:chOff x="202778" y="267031"/>
            <a:chExt cx="2208981" cy="369332"/>
          </a:xfrm>
        </p:grpSpPr>
        <p:sp>
          <p:nvSpPr>
            <p:cNvPr id="2" name="사다리꼴 1">
              <a:extLst>
                <a:ext uri="{FF2B5EF4-FFF2-40B4-BE49-F238E27FC236}">
                  <a16:creationId xmlns:a16="http://schemas.microsoft.com/office/drawing/2014/main" id="{7EFBB71A-21B8-ECC8-E493-A1CE927EB809}"/>
                </a:ext>
              </a:extLst>
            </p:cNvPr>
            <p:cNvSpPr/>
            <p:nvPr/>
          </p:nvSpPr>
          <p:spPr>
            <a:xfrm rot="10800000">
              <a:off x="202778" y="277859"/>
              <a:ext cx="2208981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A1F221-DA2E-74B0-D3B0-8C74100ED0F4}"/>
                </a:ext>
              </a:extLst>
            </p:cNvPr>
            <p:cNvSpPr txBox="1"/>
            <p:nvPr/>
          </p:nvSpPr>
          <p:spPr>
            <a:xfrm>
              <a:off x="554217" y="2670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학과 소개</a:t>
              </a:r>
            </a:p>
          </p:txBody>
        </p:sp>
        <p:pic>
          <p:nvPicPr>
            <p:cNvPr id="4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16A3D124-3A2D-D671-A652-7F38867CB8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947049-8ABF-B6BE-1FFF-C923ADA5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03" y="636363"/>
            <a:ext cx="7435395" cy="43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6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475160A-F5A4-4507-BD81-FD49CB41D520}"/>
              </a:ext>
            </a:extLst>
          </p:cNvPr>
          <p:cNvGrpSpPr/>
          <p:nvPr/>
        </p:nvGrpSpPr>
        <p:grpSpPr>
          <a:xfrm>
            <a:off x="202778" y="267031"/>
            <a:ext cx="1632918" cy="369332"/>
            <a:chOff x="202778" y="267031"/>
            <a:chExt cx="1632918" cy="369332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EA2BE98A-BC20-E077-478D-F0FFF5DE5DB3}"/>
                </a:ext>
              </a:extLst>
            </p:cNvPr>
            <p:cNvSpPr/>
            <p:nvPr/>
          </p:nvSpPr>
          <p:spPr>
            <a:xfrm rot="10800000">
              <a:off x="202778" y="277858"/>
              <a:ext cx="1632918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AA4662-4517-BC9F-3D48-AF54E380C9BF}"/>
                </a:ext>
              </a:extLst>
            </p:cNvPr>
            <p:cNvSpPr txBox="1"/>
            <p:nvPr/>
          </p:nvSpPr>
          <p:spPr>
            <a:xfrm>
              <a:off x="554217" y="2670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교육과정</a:t>
              </a:r>
            </a:p>
          </p:txBody>
        </p:sp>
        <p:pic>
          <p:nvPicPr>
            <p:cNvPr id="5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B80F681E-50F2-88F0-326E-8BB619F88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3984CF-CD24-CFF4-0597-5C1726F76430}"/>
              </a:ext>
            </a:extLst>
          </p:cNvPr>
          <p:cNvGrpSpPr/>
          <p:nvPr/>
        </p:nvGrpSpPr>
        <p:grpSpPr>
          <a:xfrm>
            <a:off x="202779" y="699542"/>
            <a:ext cx="2928724" cy="381262"/>
            <a:chOff x="202779" y="447056"/>
            <a:chExt cx="2928724" cy="381262"/>
          </a:xfrm>
        </p:grpSpPr>
        <p:pic>
          <p:nvPicPr>
            <p:cNvPr id="7" name="Picture 2" descr="C:\Users\casio\매\2023_작업\04. [모션파크]동양미래대_오픈소스_ppt\06.이미지\데이터분석입문_시안\원그래프.wmf">
              <a:extLst>
                <a:ext uri="{FF2B5EF4-FFF2-40B4-BE49-F238E27FC236}">
                  <a16:creationId xmlns:a16="http://schemas.microsoft.com/office/drawing/2014/main" id="{2644C10E-A10B-DBDF-84ED-77F0A097D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79" y="447056"/>
              <a:ext cx="336773" cy="32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4B23C-E1AD-8919-A593-DCCE761040D5}"/>
                </a:ext>
              </a:extLst>
            </p:cNvPr>
            <p:cNvSpPr txBox="1"/>
            <p:nvPr/>
          </p:nvSpPr>
          <p:spPr>
            <a:xfrm>
              <a:off x="476609" y="458986"/>
              <a:ext cx="26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/>
                  </a:solidFill>
                  <a:latin typeface="+mj-ea"/>
                  <a:ea typeface="+mj-ea"/>
                </a:rPr>
                <a:t>빅데이터분석</a:t>
              </a:r>
              <a:r>
                <a:rPr lang="ko-KR" altLang="en-US" dirty="0">
                  <a:solidFill>
                    <a:schemeClr val="accent2"/>
                  </a:solidFill>
                  <a:latin typeface="+mj-ea"/>
                  <a:ea typeface="+mj-ea"/>
                </a:rPr>
                <a:t> 트랙 중 초급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8DDE7EE-23A2-FF18-6963-22D51FC1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5" y="1092733"/>
            <a:ext cx="6337073" cy="39403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19D16A-6B9D-42D2-9ABF-522C04417E7D}"/>
              </a:ext>
            </a:extLst>
          </p:cNvPr>
          <p:cNvSpPr/>
          <p:nvPr/>
        </p:nvSpPr>
        <p:spPr>
          <a:xfrm>
            <a:off x="2051720" y="2643758"/>
            <a:ext cx="1008112" cy="576064"/>
          </a:xfrm>
          <a:prstGeom prst="rect">
            <a:avLst/>
          </a:prstGeom>
          <a:noFill/>
          <a:ln>
            <a:solidFill>
              <a:srgbClr val="3F8A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8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A41DE8-0BC2-6646-32E3-A3543B087452}"/>
              </a:ext>
            </a:extLst>
          </p:cNvPr>
          <p:cNvGrpSpPr/>
          <p:nvPr/>
        </p:nvGrpSpPr>
        <p:grpSpPr>
          <a:xfrm>
            <a:off x="202776" y="267031"/>
            <a:ext cx="3356202" cy="369332"/>
            <a:chOff x="202776" y="267031"/>
            <a:chExt cx="3356202" cy="369332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626E5F83-F5E4-B21F-806D-5324E5E818C3}"/>
                </a:ext>
              </a:extLst>
            </p:cNvPr>
            <p:cNvSpPr/>
            <p:nvPr/>
          </p:nvSpPr>
          <p:spPr>
            <a:xfrm rot="10800000">
              <a:off x="202776" y="277855"/>
              <a:ext cx="3300958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6EF386-643F-8E0A-1E57-B7FAC864C710}"/>
                </a:ext>
              </a:extLst>
            </p:cNvPr>
            <p:cNvSpPr txBox="1"/>
            <p:nvPr/>
          </p:nvSpPr>
          <p:spPr>
            <a:xfrm>
              <a:off x="554217" y="267031"/>
              <a:ext cx="3004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빅데이터분석</a:t>
              </a:r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 관련 교과목</a:t>
              </a:r>
            </a:p>
          </p:txBody>
        </p:sp>
        <p:pic>
          <p:nvPicPr>
            <p:cNvPr id="5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C7B86DEE-EF30-7DB9-F1B1-AD0AD29167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8325759-8CF5-AE48-4295-7E72490F0562}"/>
              </a:ext>
            </a:extLst>
          </p:cNvPr>
          <p:cNvGrpSpPr/>
          <p:nvPr/>
        </p:nvGrpSpPr>
        <p:grpSpPr>
          <a:xfrm>
            <a:off x="202776" y="699542"/>
            <a:ext cx="4669922" cy="1406222"/>
            <a:chOff x="202779" y="699542"/>
            <a:chExt cx="4669922" cy="140622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9BFDD6-7212-E47F-7350-0B7711BFFDA5}"/>
                </a:ext>
              </a:extLst>
            </p:cNvPr>
            <p:cNvGrpSpPr/>
            <p:nvPr/>
          </p:nvGrpSpPr>
          <p:grpSpPr>
            <a:xfrm>
              <a:off x="202779" y="699542"/>
              <a:ext cx="3271767" cy="381262"/>
              <a:chOff x="202779" y="447056"/>
              <a:chExt cx="3271767" cy="381262"/>
            </a:xfrm>
          </p:grpSpPr>
          <p:pic>
            <p:nvPicPr>
              <p:cNvPr id="7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24EF4755-60F7-A920-7E7A-1037C7C14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37BFB1-F233-AF20-2C13-7FD58642CF3D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2997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데이터분석입문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(1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학년 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2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학기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)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AF9981-F9EF-4B81-6AD6-AE87901D4EA7}"/>
                </a:ext>
              </a:extLst>
            </p:cNvPr>
            <p:cNvGrpSpPr/>
            <p:nvPr/>
          </p:nvGrpSpPr>
          <p:grpSpPr>
            <a:xfrm>
              <a:off x="539552" y="1090665"/>
              <a:ext cx="4333149" cy="338554"/>
              <a:chOff x="543218" y="792459"/>
              <a:chExt cx="4333149" cy="33855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17C490-68E0-4317-6963-10ADB14B0EAD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41633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latin typeface="+mn-ea"/>
                  </a:rPr>
                  <a:t>파이썬을</a:t>
                </a:r>
                <a:r>
                  <a:rPr lang="ko-KR" altLang="en-US" sz="1600" dirty="0">
                    <a:latin typeface="+mn-ea"/>
                  </a:rPr>
                  <a:t> 활용한 데이터분석기초</a:t>
                </a:r>
                <a:r>
                  <a:rPr lang="en-US" altLang="ko-KR" sz="1600" dirty="0">
                    <a:latin typeface="+mn-ea"/>
                  </a:rPr>
                  <a:t>, csv </a:t>
                </a:r>
                <a:r>
                  <a:rPr lang="ko-KR" altLang="en-US" sz="1600" dirty="0">
                    <a:latin typeface="+mn-ea"/>
                  </a:rPr>
                  <a:t>자료 중심</a:t>
                </a:r>
              </a:p>
            </p:txBody>
          </p:sp>
          <p:pic>
            <p:nvPicPr>
              <p:cNvPr id="11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51A84140-211F-A37C-66E6-A2F7E69B1D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827F07B-83AC-85B6-0D2B-294F642B5DF4}"/>
                </a:ext>
              </a:extLst>
            </p:cNvPr>
            <p:cNvGrpSpPr/>
            <p:nvPr/>
          </p:nvGrpSpPr>
          <p:grpSpPr>
            <a:xfrm>
              <a:off x="539552" y="1428938"/>
              <a:ext cx="2964185" cy="338554"/>
              <a:chOff x="543218" y="792459"/>
              <a:chExt cx="2964185" cy="33855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F1043C-3E7B-63DE-F8C8-8CB01DF4D750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27943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Matplotlib </a:t>
                </a:r>
                <a:r>
                  <a:rPr lang="ko-KR" altLang="en-US" sz="1600" dirty="0">
                    <a:latin typeface="+mn-ea"/>
                  </a:rPr>
                  <a:t>데이터 시각화 기초</a:t>
                </a:r>
              </a:p>
            </p:txBody>
          </p:sp>
          <p:pic>
            <p:nvPicPr>
              <p:cNvPr id="14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AE542781-CDC5-878E-0E3D-0EE72EE4E0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57CC96-7D3A-CCBD-6A0D-7720A0F0B91B}"/>
                </a:ext>
              </a:extLst>
            </p:cNvPr>
            <p:cNvGrpSpPr/>
            <p:nvPr/>
          </p:nvGrpSpPr>
          <p:grpSpPr>
            <a:xfrm>
              <a:off x="539552" y="1767210"/>
              <a:ext cx="2253542" cy="338554"/>
              <a:chOff x="543218" y="792459"/>
              <a:chExt cx="2253542" cy="3385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1EE44C-FB48-3E21-6C1F-C71880AE038A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20837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latin typeface="+mn-ea"/>
                  </a:rPr>
                  <a:t>Numpy</a:t>
                </a:r>
                <a:r>
                  <a:rPr lang="en-US" altLang="ko-KR" sz="1600" dirty="0">
                    <a:latin typeface="+mn-ea"/>
                  </a:rPr>
                  <a:t>, pandas </a:t>
                </a:r>
                <a:r>
                  <a:rPr lang="ko-KR" altLang="en-US" sz="1600" dirty="0">
                    <a:latin typeface="+mn-ea"/>
                  </a:rPr>
                  <a:t>입문</a:t>
                </a:r>
              </a:p>
            </p:txBody>
          </p:sp>
          <p:pic>
            <p:nvPicPr>
              <p:cNvPr id="17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9A9A4A7A-89D3-DDDC-DAF1-66A8616CB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C00D4E-53E7-1BDD-0AB4-B1BC58140329}"/>
              </a:ext>
            </a:extLst>
          </p:cNvPr>
          <p:cNvGrpSpPr/>
          <p:nvPr/>
        </p:nvGrpSpPr>
        <p:grpSpPr>
          <a:xfrm>
            <a:off x="202776" y="2164084"/>
            <a:ext cx="4105328" cy="1067950"/>
            <a:chOff x="205000" y="2157192"/>
            <a:chExt cx="4105328" cy="10679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1A74A5-647B-B853-0571-8F5D9A0DB8EE}"/>
                </a:ext>
              </a:extLst>
            </p:cNvPr>
            <p:cNvGrpSpPr/>
            <p:nvPr/>
          </p:nvGrpSpPr>
          <p:grpSpPr>
            <a:xfrm>
              <a:off x="205000" y="2157192"/>
              <a:ext cx="4105328" cy="381262"/>
              <a:chOff x="202779" y="447056"/>
              <a:chExt cx="4105328" cy="381262"/>
            </a:xfrm>
          </p:grpSpPr>
          <p:pic>
            <p:nvPicPr>
              <p:cNvPr id="22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AED4D041-21C2-37C8-D24A-EE4177AAC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94D08D-98E5-D215-6A62-C45D3E4B893B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3831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accent2"/>
                    </a:solidFill>
                    <a:latin typeface="+mj-ea"/>
                    <a:ea typeface="+mj-ea"/>
                  </a:rPr>
                  <a:t>빅데이터분석프로그래밍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(2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학년 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학기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)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8518A6C-A54B-E708-5E96-1193D48CE054}"/>
                </a:ext>
              </a:extLst>
            </p:cNvPr>
            <p:cNvGrpSpPr/>
            <p:nvPr/>
          </p:nvGrpSpPr>
          <p:grpSpPr>
            <a:xfrm>
              <a:off x="541773" y="2548315"/>
              <a:ext cx="3522607" cy="338554"/>
              <a:chOff x="543218" y="792459"/>
              <a:chExt cx="3522607" cy="33855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73A758-ADC5-035F-BDB8-6F0CE5EAE54A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33527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latin typeface="+mn-ea"/>
                  </a:rPr>
                  <a:t>판다스</a:t>
                </a:r>
                <a:r>
                  <a:rPr lang="en-US" altLang="ko-KR" sz="1600" dirty="0">
                    <a:latin typeface="+mn-ea"/>
                  </a:rPr>
                  <a:t>(pandas)</a:t>
                </a:r>
                <a:r>
                  <a:rPr lang="ko-KR" altLang="en-US" sz="1600" dirty="0">
                    <a:latin typeface="+mn-ea"/>
                  </a:rPr>
                  <a:t>를 활용한 데이터분석</a:t>
                </a:r>
              </a:p>
            </p:txBody>
          </p:sp>
          <p:pic>
            <p:nvPicPr>
              <p:cNvPr id="26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978F45C6-9E9C-3106-4E43-DC0F1C719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FA7623E-89B7-98A7-EAE6-FD9625570D18}"/>
                </a:ext>
              </a:extLst>
            </p:cNvPr>
            <p:cNvGrpSpPr/>
            <p:nvPr/>
          </p:nvGrpSpPr>
          <p:grpSpPr>
            <a:xfrm>
              <a:off x="541773" y="2886588"/>
              <a:ext cx="2964185" cy="338554"/>
              <a:chOff x="543218" y="792459"/>
              <a:chExt cx="2964185" cy="33855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A73E40-0EA5-AAFC-660D-8AF19AA57C9D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27943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</a:rPr>
                  <a:t>Matplotlib </a:t>
                </a:r>
                <a:r>
                  <a:rPr lang="ko-KR" altLang="en-US" sz="1600" dirty="0">
                    <a:latin typeface="+mn-ea"/>
                  </a:rPr>
                  <a:t>데이터 시각화 심화</a:t>
                </a:r>
              </a:p>
            </p:txBody>
          </p:sp>
          <p:pic>
            <p:nvPicPr>
              <p:cNvPr id="29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718B1DAB-BC47-F582-131D-12B654F09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1FFAECE-D487-DB24-FD6D-654F8D103F56}"/>
              </a:ext>
            </a:extLst>
          </p:cNvPr>
          <p:cNvGrpSpPr/>
          <p:nvPr/>
        </p:nvGrpSpPr>
        <p:grpSpPr>
          <a:xfrm>
            <a:off x="202776" y="3285693"/>
            <a:ext cx="4468521" cy="729677"/>
            <a:chOff x="202779" y="3219520"/>
            <a:chExt cx="4468521" cy="72967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E2FBDCC-6456-607A-BC0B-A2B072B4E183}"/>
                </a:ext>
              </a:extLst>
            </p:cNvPr>
            <p:cNvGrpSpPr/>
            <p:nvPr/>
          </p:nvGrpSpPr>
          <p:grpSpPr>
            <a:xfrm>
              <a:off x="202779" y="3219520"/>
              <a:ext cx="4105328" cy="381262"/>
              <a:chOff x="202779" y="447056"/>
              <a:chExt cx="4105328" cy="381262"/>
            </a:xfrm>
          </p:grpSpPr>
          <p:pic>
            <p:nvPicPr>
              <p:cNvPr id="31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4A0EEA1F-572A-8B58-221E-5E98CC79E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8B82E5-0F96-C3D4-5936-092B9F4C66AC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3831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accent2"/>
                    </a:solidFill>
                    <a:latin typeface="+mj-ea"/>
                    <a:ea typeface="+mj-ea"/>
                  </a:rPr>
                  <a:t>빅데이터응용프로그래밍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(2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학년 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2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학기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)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E8AEF3F-5849-590E-6A7E-2188F3EF79A4}"/>
                </a:ext>
              </a:extLst>
            </p:cNvPr>
            <p:cNvGrpSpPr/>
            <p:nvPr/>
          </p:nvGrpSpPr>
          <p:grpSpPr>
            <a:xfrm>
              <a:off x="539552" y="3610643"/>
              <a:ext cx="4131748" cy="338554"/>
              <a:chOff x="543218" y="792459"/>
              <a:chExt cx="4131748" cy="33855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AE37AD-D452-95C3-259A-FE5E1DCF3464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39619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latin typeface="+mn-ea"/>
                  </a:rPr>
                  <a:t>판다스</a:t>
                </a:r>
                <a:r>
                  <a:rPr lang="en-US" altLang="ko-KR" sz="1600" dirty="0">
                    <a:latin typeface="+mn-ea"/>
                  </a:rPr>
                  <a:t>(pandas)</a:t>
                </a:r>
                <a:r>
                  <a:rPr lang="ko-KR" altLang="en-US" sz="1600" dirty="0">
                    <a:latin typeface="+mn-ea"/>
                  </a:rPr>
                  <a:t>를 활용한 시계열 데이터분석</a:t>
                </a:r>
              </a:p>
            </p:txBody>
          </p:sp>
          <p:pic>
            <p:nvPicPr>
              <p:cNvPr id="35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D69A69DD-53DD-8FE6-11B1-BD553BAE0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6959E56-22E9-FB20-95CD-7DC76D4D4062}"/>
              </a:ext>
            </a:extLst>
          </p:cNvPr>
          <p:cNvGrpSpPr/>
          <p:nvPr/>
        </p:nvGrpSpPr>
        <p:grpSpPr>
          <a:xfrm>
            <a:off x="202776" y="4112973"/>
            <a:ext cx="3896938" cy="729677"/>
            <a:chOff x="202776" y="4012007"/>
            <a:chExt cx="3896938" cy="72967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56C4DA-3399-5A89-BCF1-966CAD98A596}"/>
                </a:ext>
              </a:extLst>
            </p:cNvPr>
            <p:cNvGrpSpPr/>
            <p:nvPr/>
          </p:nvGrpSpPr>
          <p:grpSpPr>
            <a:xfrm>
              <a:off x="202776" y="4012007"/>
              <a:ext cx="3896938" cy="381262"/>
              <a:chOff x="202779" y="447056"/>
              <a:chExt cx="3896938" cy="381262"/>
            </a:xfrm>
          </p:grpSpPr>
          <p:pic>
            <p:nvPicPr>
              <p:cNvPr id="40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0A0ECFCE-F657-70EE-092F-662535328E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0FCF21-A0DA-D95D-602B-C11FBFA18FAB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3623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accent2"/>
                    </a:solidFill>
                    <a:latin typeface="+mj-ea"/>
                    <a:ea typeface="+mj-ea"/>
                  </a:rPr>
                  <a:t>빅데이터분석프로젝트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(3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학년 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학기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)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5AF4C8D-F755-739C-6E49-47EBF9C569A0}"/>
                </a:ext>
              </a:extLst>
            </p:cNvPr>
            <p:cNvGrpSpPr/>
            <p:nvPr/>
          </p:nvGrpSpPr>
          <p:grpSpPr>
            <a:xfrm>
              <a:off x="539549" y="4403130"/>
              <a:ext cx="2925713" cy="338554"/>
              <a:chOff x="543218" y="792459"/>
              <a:chExt cx="2925713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7B7DED-8A78-0ED6-EDB3-CB94E5C815F7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27558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공공데이터 분석 프로젝트 수행</a:t>
                </a:r>
              </a:p>
            </p:txBody>
          </p:sp>
          <p:pic>
            <p:nvPicPr>
              <p:cNvPr id="44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C4ECE112-46C5-F70D-9AD1-626CC0605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9610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F01CD0-401A-8C09-5C73-D2EAE31E2D82}"/>
              </a:ext>
            </a:extLst>
          </p:cNvPr>
          <p:cNvGrpSpPr/>
          <p:nvPr/>
        </p:nvGrpSpPr>
        <p:grpSpPr>
          <a:xfrm>
            <a:off x="202778" y="267031"/>
            <a:ext cx="1920950" cy="369332"/>
            <a:chOff x="202778" y="267031"/>
            <a:chExt cx="1920950" cy="369332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56A4633F-D418-C24C-7C09-72F4181EE877}"/>
                </a:ext>
              </a:extLst>
            </p:cNvPr>
            <p:cNvSpPr/>
            <p:nvPr/>
          </p:nvSpPr>
          <p:spPr>
            <a:xfrm rot="10800000">
              <a:off x="202778" y="277857"/>
              <a:ext cx="1920950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E9AFE-CC18-FEF4-0B31-7659415DA5F9}"/>
                </a:ext>
              </a:extLst>
            </p:cNvPr>
            <p:cNvSpPr txBox="1"/>
            <p:nvPr/>
          </p:nvSpPr>
          <p:spPr>
            <a:xfrm>
              <a:off x="554217" y="267031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교과목 개요</a:t>
              </a:r>
            </a:p>
          </p:txBody>
        </p:sp>
        <p:pic>
          <p:nvPicPr>
            <p:cNvPr id="5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12712D7A-E6E8-518A-FC8D-1FB58674F4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26B22D87-C42E-4AAB-EF34-37588B6B28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426752"/>
              </p:ext>
            </p:extLst>
          </p:nvPr>
        </p:nvGraphicFramePr>
        <p:xfrm>
          <a:off x="323528" y="1048202"/>
          <a:ext cx="8496944" cy="381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725833399"/>
                    </a:ext>
                  </a:extLst>
                </a:gridCol>
                <a:gridCol w="7265044">
                  <a:extLst>
                    <a:ext uri="{9D8B030D-6E8A-4147-A177-3AD203B41FA5}">
                      <a16:colId xmlns:a16="http://schemas.microsoft.com/office/drawing/2014/main" val="1920945814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과목 개요</a:t>
                      </a: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본 과목에서는 우리 일상생활 속 데이터에 질문을 던지고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이를 해결하는 형태로 </a:t>
                      </a:r>
                      <a:br>
                        <a:rPr lang="en-US" altLang="ko-KR" sz="1500" dirty="0">
                          <a:latin typeface="+mn-ea"/>
                          <a:ea typeface="+mn-ea"/>
                        </a:rPr>
                      </a:b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수업을 진행합니다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기온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인구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대중교통 같은 실제 공공데이터를 활용한 데이터 분석 프로젝트를 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     진행합니다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데이터 다운로드부터 데이터 탐색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문제 도출 및 문제 해결 방법 구상까지 차근차근  데이터 분석 절차를 학습하고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파이썬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(Python)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을 활용하여 코드를 작성해 나가면서 데이터 분석 능력을 향상시킵니다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matplotlib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라이브러리를 활용하여 막대그래프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파이 차트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버블 차트와 같은 다양한 </a:t>
                      </a:r>
                      <a:br>
                        <a:rPr lang="en-US" altLang="ko-KR" sz="1500" dirty="0">
                          <a:latin typeface="+mn-ea"/>
                          <a:ea typeface="+mn-ea"/>
                        </a:rPr>
                      </a:b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시각화 방법을 학습하고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500" dirty="0" err="1">
                          <a:latin typeface="+mn-ea"/>
                          <a:ea typeface="+mn-ea"/>
                        </a:rPr>
                        <a:t>numpy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, pandas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같은 라이브러리 활용법도 함께 </a:t>
                      </a:r>
                      <a:endParaRPr lang="en-US" altLang="ko-KR" sz="1500" dirty="0"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학습합니다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61284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학습목표</a:t>
                      </a:r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 및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성취수준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데이터 분석 능력을 배양할 수 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파이썬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프로그래밍 능력을 배양할 수 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주어진 데이터로부터 </a:t>
                      </a: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파이썬을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활용하여 데이터를 정제할 수 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>
                          <a:latin typeface="+mn-ea"/>
                          <a:ea typeface="+mn-ea"/>
                        </a:rPr>
                        <a:t>파이썬을</a:t>
                      </a: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 활용하여 데이터를 다양한 형태로 시각화 할 수 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빅데이터의 개념 및 특징을 이해할 수 있다</a:t>
                      </a:r>
                      <a:r>
                        <a:rPr lang="en-US" altLang="ko-KR" sz="15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81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52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F01CD0-401A-8C09-5C73-D2EAE31E2D82}"/>
              </a:ext>
            </a:extLst>
          </p:cNvPr>
          <p:cNvGrpSpPr/>
          <p:nvPr/>
        </p:nvGrpSpPr>
        <p:grpSpPr>
          <a:xfrm>
            <a:off x="202778" y="267031"/>
            <a:ext cx="1704926" cy="369332"/>
            <a:chOff x="202778" y="267031"/>
            <a:chExt cx="1704926" cy="369332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id="{56A4633F-D418-C24C-7C09-72F4181EE877}"/>
                </a:ext>
              </a:extLst>
            </p:cNvPr>
            <p:cNvSpPr/>
            <p:nvPr/>
          </p:nvSpPr>
          <p:spPr>
            <a:xfrm rot="10800000">
              <a:off x="202778" y="277858"/>
              <a:ext cx="1704926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E9AFE-CC18-FEF4-0B31-7659415DA5F9}"/>
                </a:ext>
              </a:extLst>
            </p:cNvPr>
            <p:cNvSpPr txBox="1"/>
            <p:nvPr/>
          </p:nvSpPr>
          <p:spPr>
            <a:xfrm>
              <a:off x="554217" y="2670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수강 안내</a:t>
              </a:r>
            </a:p>
          </p:txBody>
        </p:sp>
        <p:pic>
          <p:nvPicPr>
            <p:cNvPr id="5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12712D7A-E6E8-518A-FC8D-1FB58674F4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EF11D107-6E51-10D6-7C9E-558A275E01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229394"/>
              </p:ext>
            </p:extLst>
          </p:nvPr>
        </p:nvGraphicFramePr>
        <p:xfrm>
          <a:off x="371165" y="770403"/>
          <a:ext cx="8401670" cy="4127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9747">
                  <a:extLst>
                    <a:ext uri="{9D8B030D-6E8A-4147-A177-3AD203B41FA5}">
                      <a16:colId xmlns:a16="http://schemas.microsoft.com/office/drawing/2014/main" val="2725833399"/>
                    </a:ext>
                  </a:extLst>
                </a:gridCol>
                <a:gridCol w="6641923">
                  <a:extLst>
                    <a:ext uri="{9D8B030D-6E8A-4147-A177-3AD203B41FA5}">
                      <a16:colId xmlns:a16="http://schemas.microsoft.com/office/drawing/2014/main" val="1920945814"/>
                    </a:ext>
                  </a:extLst>
                </a:gridCol>
              </a:tblGrid>
              <a:tr h="1817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 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사용 도구</a:t>
                      </a: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파이썬 프로그래밍 실습도구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      - </a:t>
                      </a:r>
                      <a:r>
                        <a:rPr lang="en-US" altLang="ko-KR" sz="1600" dirty="0" err="1"/>
                        <a:t>Jupyter</a:t>
                      </a:r>
                      <a:r>
                        <a:rPr lang="en-US" altLang="ko-KR" sz="1600" dirty="0"/>
                        <a:t> Notebook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      - Google </a:t>
                      </a:r>
                      <a:r>
                        <a:rPr lang="en-US" altLang="ko-KR" sz="1600" dirty="0" err="1"/>
                        <a:t>CoLab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      - Visual Studio Code(vs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code)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61284"/>
                  </a:ext>
                </a:extLst>
              </a:tr>
              <a:tr h="58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평가방법</a:t>
                      </a: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출석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20%,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과제 및 수업참여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10%,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중간고사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30%,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기말고사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: 40%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81674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수강안내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※ </a:t>
                      </a:r>
                      <a:r>
                        <a:rPr lang="ko-KR" altLang="en-US" sz="1600" dirty="0"/>
                        <a:t>수업 구성</a:t>
                      </a:r>
                      <a:r>
                        <a:rPr lang="en-US" altLang="ko-KR" sz="1600" dirty="0"/>
                        <a:t>:  </a:t>
                      </a:r>
                      <a:r>
                        <a:rPr lang="ko-KR" altLang="en-US" sz="1600" dirty="0"/>
                        <a:t>일반 수업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</a:t>
                      </a:r>
                      <a:r>
                        <a:rPr lang="en-US" altLang="ko-KR" sz="1600" dirty="0"/>
                        <a:t>(1</a:t>
                      </a:r>
                      <a:r>
                        <a:rPr lang="ko-KR" altLang="en-US" sz="1600" dirty="0"/>
                        <a:t>주</a:t>
                      </a:r>
                      <a:r>
                        <a:rPr lang="en-US" altLang="ko-KR" sz="1600" dirty="0"/>
                        <a:t>, 5</a:t>
                      </a:r>
                      <a:r>
                        <a:rPr lang="ko-KR" altLang="en-US" sz="1600" dirty="0"/>
                        <a:t>주</a:t>
                      </a:r>
                      <a:r>
                        <a:rPr lang="en-US" altLang="ko-KR" sz="1600" dirty="0"/>
                        <a:t>, 14</a:t>
                      </a:r>
                      <a:r>
                        <a:rPr lang="ko-KR" altLang="en-US" sz="1600" dirty="0"/>
                        <a:t>주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온라인 수업 </a:t>
                      </a:r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 </a:t>
                      </a:r>
                      <a:r>
                        <a:rPr lang="en-US" altLang="ko-KR" sz="1600" dirty="0"/>
                        <a:t>+ 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                   </a:t>
                      </a:r>
                      <a:r>
                        <a:rPr lang="ko-KR" altLang="en-US" sz="1600" dirty="0"/>
                        <a:t>중간고사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기말고사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 </a:t>
                      </a:r>
                      <a:r>
                        <a:rPr lang="en-US" altLang="ko-KR" sz="1600" dirty="0"/>
                        <a:t>= </a:t>
                      </a:r>
                      <a:r>
                        <a:rPr lang="ko-KR" altLang="en-US" sz="1600" dirty="0"/>
                        <a:t>총 </a:t>
                      </a:r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선수과목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파이썬</a:t>
                      </a:r>
                      <a:endParaRPr lang="en-US" altLang="ko-KR" sz="1600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타 학과 전공생의 수강 신청 환영합니다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89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08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04C8BC4-10C4-2A46-061D-37081DFD3EEA}"/>
              </a:ext>
            </a:extLst>
          </p:cNvPr>
          <p:cNvGrpSpPr/>
          <p:nvPr/>
        </p:nvGrpSpPr>
        <p:grpSpPr>
          <a:xfrm>
            <a:off x="202778" y="267031"/>
            <a:ext cx="1632918" cy="369332"/>
            <a:chOff x="202778" y="267031"/>
            <a:chExt cx="1632918" cy="369332"/>
          </a:xfrm>
        </p:grpSpPr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B0097A0D-C68F-5AC1-2E8C-609B1A8B5CDE}"/>
                </a:ext>
              </a:extLst>
            </p:cNvPr>
            <p:cNvSpPr/>
            <p:nvPr/>
          </p:nvSpPr>
          <p:spPr>
            <a:xfrm rot="10800000">
              <a:off x="202778" y="277858"/>
              <a:ext cx="1632918" cy="327309"/>
            </a:xfrm>
            <a:prstGeom prst="trapezoid">
              <a:avLst>
                <a:gd name="adj" fmla="val 42035"/>
              </a:avLst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02D772-7764-EADB-6A44-614BE98056C6}"/>
                </a:ext>
              </a:extLst>
            </p:cNvPr>
            <p:cNvSpPr txBox="1"/>
            <p:nvPr/>
          </p:nvSpPr>
          <p:spPr>
            <a:xfrm>
              <a:off x="554217" y="26703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Rix열정도" panose="00000500000000000000" pitchFamily="2" charset="-127"/>
                  <a:ea typeface="Rix열정도" panose="00000500000000000000" pitchFamily="2" charset="-127"/>
                </a:rPr>
                <a:t>평가 방법</a:t>
              </a:r>
            </a:p>
          </p:txBody>
        </p:sp>
        <p:pic>
          <p:nvPicPr>
            <p:cNvPr id="6" name="Picture 4" descr="C:\Users\casio\매\2023_작업\04. [모션파크]동양미래대_오픈소스_ppt\06.이미지\데이터분석입문_시안\-o.emf">
              <a:extLst>
                <a:ext uri="{FF2B5EF4-FFF2-40B4-BE49-F238E27FC236}">
                  <a16:creationId xmlns:a16="http://schemas.microsoft.com/office/drawing/2014/main" id="{12414F9C-D597-C677-E4A6-01B23554A1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83" t="3" b="-3"/>
            <a:stretch/>
          </p:blipFill>
          <p:spPr bwMode="auto">
            <a:xfrm flipV="1">
              <a:off x="269875" y="410369"/>
              <a:ext cx="273640" cy="6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0FFF54-E376-BB3C-44EF-DBD86D37E280}"/>
              </a:ext>
            </a:extLst>
          </p:cNvPr>
          <p:cNvGrpSpPr/>
          <p:nvPr/>
        </p:nvGrpSpPr>
        <p:grpSpPr>
          <a:xfrm>
            <a:off x="202776" y="699542"/>
            <a:ext cx="6968628" cy="729677"/>
            <a:chOff x="202779" y="699542"/>
            <a:chExt cx="6968628" cy="7296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AFEC821-1E36-A5A8-7631-4C8E22F4FDBE}"/>
                </a:ext>
              </a:extLst>
            </p:cNvPr>
            <p:cNvGrpSpPr/>
            <p:nvPr/>
          </p:nvGrpSpPr>
          <p:grpSpPr>
            <a:xfrm>
              <a:off x="202779" y="699542"/>
              <a:ext cx="1556553" cy="381262"/>
              <a:chOff x="202779" y="447056"/>
              <a:chExt cx="1556553" cy="381262"/>
            </a:xfrm>
          </p:grpSpPr>
          <p:pic>
            <p:nvPicPr>
              <p:cNvPr id="18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6F2205AB-3BDD-3660-6147-5D82A1502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D32C36-62C5-E169-7452-072675E0C81C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1282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총점 </a:t>
                </a:r>
                <a:r>
                  <a:rPr lang="en-US" altLang="ko-KR" dirty="0">
                    <a:solidFill>
                      <a:schemeClr val="accent2"/>
                    </a:solidFill>
                    <a:latin typeface="+mj-ea"/>
                    <a:ea typeface="+mj-ea"/>
                  </a:rPr>
                  <a:t>100</a:t>
                </a:r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점</a:t>
                </a:r>
                <a:endParaRPr lang="en-US" altLang="ko-KR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55FEE8A-6D97-BFC5-9F7E-3072629BB473}"/>
                </a:ext>
              </a:extLst>
            </p:cNvPr>
            <p:cNvGrpSpPr/>
            <p:nvPr/>
          </p:nvGrpSpPr>
          <p:grpSpPr>
            <a:xfrm>
              <a:off x="539552" y="1090665"/>
              <a:ext cx="6631855" cy="338554"/>
              <a:chOff x="543218" y="792459"/>
              <a:chExt cx="6631855" cy="33855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E4FDB5-8527-D55A-4CFF-479375E9A019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64620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출석 </a:t>
                </a:r>
                <a:r>
                  <a:rPr lang="en-US" altLang="ko-KR" sz="1600" dirty="0">
                    <a:latin typeface="+mn-ea"/>
                  </a:rPr>
                  <a:t>(20%) / </a:t>
                </a:r>
                <a:r>
                  <a:rPr lang="ko-KR" altLang="en-US" sz="1600" dirty="0">
                    <a:latin typeface="+mn-ea"/>
                  </a:rPr>
                  <a:t>과제와 수업참여 </a:t>
                </a:r>
                <a:r>
                  <a:rPr lang="en-US" altLang="ko-KR" sz="1600" dirty="0">
                    <a:latin typeface="+mn-ea"/>
                  </a:rPr>
                  <a:t>(10%) / </a:t>
                </a:r>
                <a:r>
                  <a:rPr lang="ko-KR" altLang="en-US" sz="1600" dirty="0">
                    <a:latin typeface="+mn-ea"/>
                  </a:rPr>
                  <a:t>중간고사 </a:t>
                </a:r>
                <a:r>
                  <a:rPr lang="en-US" altLang="ko-KR" sz="1600" dirty="0">
                    <a:latin typeface="+mn-ea"/>
                  </a:rPr>
                  <a:t>(30%) / </a:t>
                </a:r>
                <a:r>
                  <a:rPr lang="ko-KR" altLang="en-US" sz="1600" dirty="0">
                    <a:latin typeface="+mn-ea"/>
                  </a:rPr>
                  <a:t>기말고사 </a:t>
                </a:r>
                <a:r>
                  <a:rPr lang="en-US" altLang="ko-KR" sz="1600" dirty="0">
                    <a:latin typeface="+mn-ea"/>
                  </a:rPr>
                  <a:t>(40%)</a:t>
                </a:r>
              </a:p>
            </p:txBody>
          </p:sp>
          <p:pic>
            <p:nvPicPr>
              <p:cNvPr id="17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C6A4E1CD-11A5-F42B-94CD-F64842232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B212A7-555A-B4F0-E67C-7023113E2381}"/>
              </a:ext>
            </a:extLst>
          </p:cNvPr>
          <p:cNvGrpSpPr/>
          <p:nvPr/>
        </p:nvGrpSpPr>
        <p:grpSpPr>
          <a:xfrm>
            <a:off x="202776" y="1537565"/>
            <a:ext cx="1858255" cy="729677"/>
            <a:chOff x="202779" y="699542"/>
            <a:chExt cx="1858255" cy="7296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627CE78-6C4C-389A-A0FA-800123DEEBD7}"/>
                </a:ext>
              </a:extLst>
            </p:cNvPr>
            <p:cNvGrpSpPr/>
            <p:nvPr/>
          </p:nvGrpSpPr>
          <p:grpSpPr>
            <a:xfrm>
              <a:off x="202779" y="699542"/>
              <a:ext cx="1351369" cy="381262"/>
              <a:chOff x="202779" y="447056"/>
              <a:chExt cx="1351369" cy="381262"/>
            </a:xfrm>
          </p:grpSpPr>
          <p:pic>
            <p:nvPicPr>
              <p:cNvPr id="35" name="Picture 2" descr="C:\Users\casio\매\2023_작업\04. [모션파크]동양미래대_오픈소스_ppt\06.이미지\데이터분석입문_시안\원그래프.wmf">
                <a:extLst>
                  <a:ext uri="{FF2B5EF4-FFF2-40B4-BE49-F238E27FC236}">
                    <a16:creationId xmlns:a16="http://schemas.microsoft.com/office/drawing/2014/main" id="{4F8522B8-81A3-925E-4AC5-D1751CBE2C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79" y="447056"/>
                <a:ext cx="336773" cy="324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9B0231-2845-3A50-68D5-F4E6552B9E82}"/>
                  </a:ext>
                </a:extLst>
              </p:cNvPr>
              <p:cNvSpPr txBox="1"/>
              <p:nvPr/>
            </p:nvSpPr>
            <p:spPr>
              <a:xfrm>
                <a:off x="476609" y="458986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/>
                    </a:solidFill>
                    <a:latin typeface="+mj-ea"/>
                    <a:ea typeface="+mj-ea"/>
                  </a:rPr>
                  <a:t>평가 방식</a:t>
                </a:r>
                <a:endParaRPr lang="en-US" altLang="ko-KR" dirty="0">
                  <a:solidFill>
                    <a:schemeClr val="accent2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DA9673E-5F43-4FE6-0A44-0C83BF9B3609}"/>
                </a:ext>
              </a:extLst>
            </p:cNvPr>
            <p:cNvGrpSpPr/>
            <p:nvPr/>
          </p:nvGrpSpPr>
          <p:grpSpPr>
            <a:xfrm>
              <a:off x="539552" y="1090665"/>
              <a:ext cx="1521482" cy="338554"/>
              <a:chOff x="543218" y="792459"/>
              <a:chExt cx="1521482" cy="3385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E28F8B-79B8-BF80-4351-D3A6EEC62797}"/>
                  </a:ext>
                </a:extLst>
              </p:cNvPr>
              <p:cNvSpPr txBox="1"/>
              <p:nvPr/>
            </p:nvSpPr>
            <p:spPr>
              <a:xfrm>
                <a:off x="713048" y="792459"/>
                <a:ext cx="13516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+mn-ea"/>
                  </a:rPr>
                  <a:t>상대평가 방식</a:t>
                </a:r>
                <a:endParaRPr lang="en-US" altLang="ko-KR" sz="1600" dirty="0">
                  <a:latin typeface="+mn-ea"/>
                </a:endParaRPr>
              </a:p>
            </p:txBody>
          </p:sp>
          <p:pic>
            <p:nvPicPr>
              <p:cNvPr id="34" name="Picture 4" descr="C:\Users\casio\매\2023_작업\04. [모션파크]동양미래대_오픈소스_ppt\06.이미지\데이터분석입문_시안\v.wmf">
                <a:extLst>
                  <a:ext uri="{FF2B5EF4-FFF2-40B4-BE49-F238E27FC236}">
                    <a16:creationId xmlns:a16="http://schemas.microsoft.com/office/drawing/2014/main" id="{9CB7E6E0-4123-0FC1-D401-7077519103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18" y="870013"/>
                <a:ext cx="186742" cy="186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2278EA21-B4C7-7FA1-DEC3-9F3932585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32389"/>
              </p:ext>
            </p:extLst>
          </p:nvPr>
        </p:nvGraphicFramePr>
        <p:xfrm>
          <a:off x="726291" y="2345760"/>
          <a:ext cx="3927600" cy="2526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600">
                  <a:extLst>
                    <a:ext uri="{9D8B030D-6E8A-4147-A177-3AD203B41FA5}">
                      <a16:colId xmlns:a16="http://schemas.microsoft.com/office/drawing/2014/main" val="27139341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968592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15676628"/>
                    </a:ext>
                  </a:extLst>
                </a:gridCol>
              </a:tblGrid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평가 비율</a:t>
                      </a:r>
                    </a:p>
                  </a:txBody>
                  <a:tcPr anchor="ctr">
                    <a:solidFill>
                      <a:srgbClr val="CACA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76718"/>
                  </a:ext>
                </a:extLst>
              </a:tr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A+, A0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0~35%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0~75%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이내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384667"/>
                  </a:ext>
                </a:extLst>
              </a:tr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B+,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86402"/>
                  </a:ext>
                </a:extLst>
              </a:tr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C+, C0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310165"/>
                  </a:ext>
                </a:extLst>
              </a:tr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D+, D0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7480"/>
                  </a:ext>
                </a:extLst>
              </a:tr>
              <a:tr h="421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070903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502D9FB6-DE94-9FB7-66A4-705DDB343257}"/>
              </a:ext>
            </a:extLst>
          </p:cNvPr>
          <p:cNvGrpSpPr/>
          <p:nvPr/>
        </p:nvGrpSpPr>
        <p:grpSpPr>
          <a:xfrm>
            <a:off x="4932040" y="2344578"/>
            <a:ext cx="2736304" cy="553998"/>
            <a:chOff x="823330" y="1344996"/>
            <a:chExt cx="2736304" cy="553998"/>
          </a:xfrm>
        </p:grpSpPr>
        <p:pic>
          <p:nvPicPr>
            <p:cNvPr id="39" name="Picture 3" descr="C:\Users\casio\매\2023_작업\04. [모션파크]동양미래대_오픈소스_ppt\06.이미지\데이터분석입문_시안\+.wmf">
              <a:extLst>
                <a:ext uri="{FF2B5EF4-FFF2-40B4-BE49-F238E27FC236}">
                  <a16:creationId xmlns:a16="http://schemas.microsoft.com/office/drawing/2014/main" id="{79BFDB33-4ACF-1174-6C1E-C6B2B5568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30" y="1419639"/>
              <a:ext cx="155890" cy="150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FD624C-C5AE-1405-3A92-BF136DAA4A76}"/>
                </a:ext>
              </a:extLst>
            </p:cNvPr>
            <p:cNvSpPr txBox="1"/>
            <p:nvPr/>
          </p:nvSpPr>
          <p:spPr>
            <a:xfrm>
              <a:off x="965055" y="1344996"/>
              <a:ext cx="25945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sz="1500" dirty="0"/>
                <a:t>성적과 관계없는 </a:t>
              </a:r>
              <a:r>
                <a:rPr lang="en-US" altLang="ko-KR" sz="1500" dirty="0"/>
                <a:t>F</a:t>
              </a:r>
              <a:r>
                <a:rPr lang="ko-KR" altLang="en-US" sz="1500" dirty="0"/>
                <a:t>학점 조건</a:t>
              </a:r>
              <a:endParaRPr lang="en-US" altLang="ko-KR" sz="1500" dirty="0"/>
            </a:p>
            <a:p>
              <a:pPr marL="0" lvl="1"/>
              <a:r>
                <a:rPr lang="en-US" altLang="ko-KR" sz="1500" dirty="0"/>
                <a:t>: </a:t>
              </a:r>
              <a:r>
                <a:rPr lang="ko-KR" altLang="en-US" sz="1500" dirty="0"/>
                <a:t>무단결석 </a:t>
              </a:r>
              <a:r>
                <a:rPr lang="en-US" altLang="ko-KR" sz="1500" dirty="0"/>
                <a:t>4</a:t>
              </a:r>
              <a:r>
                <a:rPr lang="ko-KR" altLang="en-US" sz="1500" dirty="0"/>
                <a:t>일</a:t>
              </a:r>
              <a:r>
                <a:rPr lang="en-US" altLang="ko-KR" sz="1500" dirty="0"/>
                <a:t>(=12</a:t>
              </a:r>
              <a:r>
                <a:rPr lang="ko-KR" altLang="en-US" sz="1500" dirty="0"/>
                <a:t>시수</a:t>
              </a:r>
              <a:r>
                <a:rPr lang="en-US" altLang="ko-KR" sz="15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13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나사렛">
      <a:dk1>
        <a:sysClr val="windowText" lastClr="000000"/>
      </a:dk1>
      <a:lt1>
        <a:sysClr val="window" lastClr="FFFFFF"/>
      </a:lt1>
      <a:dk2>
        <a:srgbClr val="081940"/>
      </a:dk2>
      <a:lt2>
        <a:srgbClr val="B2B2B2"/>
      </a:lt2>
      <a:accent1>
        <a:srgbClr val="3E94EC"/>
      </a:accent1>
      <a:accent2>
        <a:srgbClr val="334587"/>
      </a:accent2>
      <a:accent3>
        <a:srgbClr val="45C3FB"/>
      </a:accent3>
      <a:accent4>
        <a:srgbClr val="396CA5"/>
      </a:accent4>
      <a:accent5>
        <a:srgbClr val="5B9BD5"/>
      </a:accent5>
      <a:accent6>
        <a:srgbClr val="FFD500"/>
      </a:accent6>
      <a:hlink>
        <a:srgbClr val="0563C1"/>
      </a:hlink>
      <a:folHlink>
        <a:srgbClr val="954F72"/>
      </a:folHlink>
    </a:clrScheme>
    <a:fontScheme name="Tmon몬소리">
      <a:majorFont>
        <a:latin typeface="Tmon몬소리 Black"/>
        <a:ea typeface="Tmon몬소리 Black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1285</Words>
  <Application>Microsoft Office PowerPoint</Application>
  <PresentationFormat>화면 슬라이드 쇼(16:9)</PresentationFormat>
  <Paragraphs>244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</vt:lpstr>
      <vt:lpstr>맑은 고딕</vt:lpstr>
      <vt:lpstr>나눔스퀘어 ExtraBold</vt:lpstr>
      <vt:lpstr>Rix열정도</vt:lpstr>
      <vt:lpstr>나눔스퀘어 Bold</vt:lpstr>
      <vt:lpstr>LAB디지털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casiopea09@naver.com</dc:creator>
  <cp:lastModifiedBy>김보배</cp:lastModifiedBy>
  <cp:revision>65</cp:revision>
  <dcterms:created xsi:type="dcterms:W3CDTF">2023-02-01T00:42:40Z</dcterms:created>
  <dcterms:modified xsi:type="dcterms:W3CDTF">2024-08-28T02:00:34Z</dcterms:modified>
</cp:coreProperties>
</file>